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9"/>
  </p:notesMasterIdLst>
  <p:sldIdLst>
    <p:sldId id="448" r:id="rId2"/>
    <p:sldId id="523" r:id="rId3"/>
    <p:sldId id="524" r:id="rId4"/>
    <p:sldId id="525" r:id="rId5"/>
    <p:sldId id="527" r:id="rId6"/>
    <p:sldId id="706" r:id="rId7"/>
    <p:sldId id="707" r:id="rId8"/>
    <p:sldId id="629" r:id="rId9"/>
    <p:sldId id="630" r:id="rId10"/>
    <p:sldId id="631" r:id="rId11"/>
    <p:sldId id="632" r:id="rId12"/>
    <p:sldId id="634" r:id="rId13"/>
    <p:sldId id="533" r:id="rId14"/>
    <p:sldId id="534" r:id="rId15"/>
    <p:sldId id="451" r:id="rId16"/>
    <p:sldId id="536" r:id="rId17"/>
    <p:sldId id="635" r:id="rId18"/>
    <p:sldId id="636" r:id="rId19"/>
    <p:sldId id="637" r:id="rId20"/>
    <p:sldId id="540" r:id="rId21"/>
    <p:sldId id="541" r:id="rId22"/>
    <p:sldId id="542" r:id="rId23"/>
    <p:sldId id="543" r:id="rId24"/>
    <p:sldId id="544" r:id="rId25"/>
    <p:sldId id="545" r:id="rId26"/>
    <p:sldId id="638" r:id="rId27"/>
    <p:sldId id="639" r:id="rId28"/>
    <p:sldId id="548" r:id="rId29"/>
    <p:sldId id="452" r:id="rId30"/>
    <p:sldId id="454" r:id="rId31"/>
    <p:sldId id="467" r:id="rId32"/>
    <p:sldId id="640" r:id="rId33"/>
    <p:sldId id="641" r:id="rId34"/>
    <p:sldId id="642" r:id="rId35"/>
    <p:sldId id="469" r:id="rId36"/>
    <p:sldId id="647" r:id="rId37"/>
    <p:sldId id="643" r:id="rId38"/>
    <p:sldId id="644" r:id="rId39"/>
    <p:sldId id="645" r:id="rId40"/>
    <p:sldId id="318" r:id="rId41"/>
    <p:sldId id="459" r:id="rId42"/>
    <p:sldId id="646" r:id="rId43"/>
    <p:sldId id="461" r:id="rId44"/>
    <p:sldId id="560" r:id="rId45"/>
    <p:sldId id="561" r:id="rId46"/>
    <p:sldId id="565" r:id="rId47"/>
    <p:sldId id="648" r:id="rId48"/>
    <p:sldId id="596" r:id="rId49"/>
    <p:sldId id="708" r:id="rId50"/>
    <p:sldId id="492" r:id="rId51"/>
    <p:sldId id="695" r:id="rId52"/>
    <p:sldId id="696" r:id="rId53"/>
    <p:sldId id="649" r:id="rId54"/>
    <p:sldId id="711" r:id="rId55"/>
    <p:sldId id="590" r:id="rId56"/>
    <p:sldId id="650" r:id="rId57"/>
    <p:sldId id="651" r:id="rId58"/>
    <p:sldId id="652" r:id="rId59"/>
    <p:sldId id="653" r:id="rId60"/>
    <p:sldId id="597" r:id="rId61"/>
    <p:sldId id="654" r:id="rId62"/>
    <p:sldId id="655" r:id="rId63"/>
    <p:sldId id="699" r:id="rId64"/>
    <p:sldId id="700" r:id="rId65"/>
    <p:sldId id="701" r:id="rId66"/>
    <p:sldId id="694" r:id="rId67"/>
    <p:sldId id="661" r:id="rId68"/>
    <p:sldId id="710" r:id="rId69"/>
    <p:sldId id="656" r:id="rId70"/>
    <p:sldId id="657" r:id="rId71"/>
    <p:sldId id="658" r:id="rId72"/>
    <p:sldId id="659" r:id="rId73"/>
    <p:sldId id="660" r:id="rId74"/>
    <p:sldId id="681" r:id="rId75"/>
    <p:sldId id="607" r:id="rId76"/>
    <p:sldId id="662" r:id="rId77"/>
    <p:sldId id="663" r:id="rId78"/>
    <p:sldId id="664" r:id="rId79"/>
    <p:sldId id="665" r:id="rId80"/>
    <p:sldId id="666" r:id="rId81"/>
    <p:sldId id="669" r:id="rId82"/>
    <p:sldId id="670" r:id="rId83"/>
    <p:sldId id="671" r:id="rId84"/>
    <p:sldId id="490" r:id="rId85"/>
    <p:sldId id="705" r:id="rId86"/>
    <p:sldId id="491" r:id="rId87"/>
    <p:sldId id="709" r:id="rId88"/>
    <p:sldId id="672" r:id="rId89"/>
    <p:sldId id="673" r:id="rId90"/>
    <p:sldId id="674" r:id="rId91"/>
    <p:sldId id="675" r:id="rId92"/>
    <p:sldId id="676" r:id="rId93"/>
    <p:sldId id="703" r:id="rId94"/>
    <p:sldId id="702" r:id="rId95"/>
    <p:sldId id="704" r:id="rId96"/>
    <p:sldId id="613" r:id="rId97"/>
    <p:sldId id="614" r:id="rId98"/>
    <p:sldId id="677" r:id="rId99"/>
    <p:sldId id="679" r:id="rId100"/>
    <p:sldId id="680" r:id="rId101"/>
    <p:sldId id="503" r:id="rId102"/>
    <p:sldId id="682" r:id="rId103"/>
    <p:sldId id="683" r:id="rId104"/>
    <p:sldId id="684" r:id="rId105"/>
    <p:sldId id="685" r:id="rId106"/>
    <p:sldId id="686" r:id="rId107"/>
    <p:sldId id="687" r:id="rId108"/>
    <p:sldId id="688" r:id="rId109"/>
    <p:sldId id="689" r:id="rId110"/>
    <p:sldId id="690" r:id="rId111"/>
    <p:sldId id="626" r:id="rId112"/>
    <p:sldId id="627" r:id="rId113"/>
    <p:sldId id="482" r:id="rId114"/>
    <p:sldId id="487" r:id="rId115"/>
    <p:sldId id="489" r:id="rId116"/>
    <p:sldId id="481" r:id="rId117"/>
    <p:sldId id="484" r:id="rId11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641E"/>
    <a:srgbClr val="ADAB0E"/>
    <a:srgbClr val="2D2D3F"/>
    <a:srgbClr val="670101"/>
    <a:srgbClr val="10253F"/>
    <a:srgbClr val="151A3C"/>
    <a:srgbClr val="8EB4E3"/>
    <a:srgbClr val="2B2B2B"/>
    <a:srgbClr val="233B0E"/>
    <a:srgbClr val="5D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5" autoAdjust="0"/>
    <p:restoredTop sz="87737" autoAdjust="0"/>
  </p:normalViewPr>
  <p:slideViewPr>
    <p:cSldViewPr snapToGrid="0" snapToObjects="1">
      <p:cViewPr varScale="1">
        <p:scale>
          <a:sx n="164" d="100"/>
          <a:sy n="164" d="100"/>
        </p:scale>
        <p:origin x="-1792" y="-10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18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printerSettings" Target="printerSettings/printerSettings1.bin"/><Relationship Id="rId121" Type="http://schemas.openxmlformats.org/officeDocument/2006/relationships/presProps" Target="presProps.xml"/><Relationship Id="rId122" Type="http://schemas.openxmlformats.org/officeDocument/2006/relationships/viewProps" Target="viewProps.xml"/><Relationship Id="rId123" Type="http://schemas.openxmlformats.org/officeDocument/2006/relationships/theme" Target="theme/theme1.xml"/><Relationship Id="rId12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Integration/batch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526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•"/>
            </a:pPr>
            <a:r>
              <a:rPr lang="en-US" dirty="0" smtClean="0"/>
              <a:t>Tight</a:t>
            </a:r>
            <a:r>
              <a:rPr lang="en-US" baseline="0" dirty="0" smtClean="0"/>
              <a:t> coupling between data models and business logic</a:t>
            </a:r>
          </a:p>
          <a:p>
            <a:pPr marL="171450" indent="-171450">
              <a:buFontTx/>
              <a:buChar char="•"/>
            </a:pPr>
            <a:r>
              <a:rPr lang="en-US" dirty="0" smtClean="0"/>
              <a:t>Operationally hard to deploy/trouble</a:t>
            </a:r>
            <a:r>
              <a:rPr lang="en-US" baseline="0" dirty="0" smtClean="0"/>
              <a:t>shoot/</a:t>
            </a:r>
            <a:r>
              <a:rPr lang="en-US" baseline="0" dirty="0" err="1" smtClean="0"/>
              <a:t>etc</a:t>
            </a:r>
            <a:endParaRPr lang="en-US" baseline="0" dirty="0" smtClean="0"/>
          </a:p>
          <a:p>
            <a:pPr marL="171450" indent="-171450">
              <a:buFontTx/>
              <a:buChar char="•"/>
            </a:pPr>
            <a:r>
              <a:rPr lang="en-US" baseline="0" dirty="0" smtClean="0"/>
              <a:t>Delayed time to market</a:t>
            </a:r>
          </a:p>
          <a:p>
            <a:pPr marL="171450" indent="-171450">
              <a:buFontTx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75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Apache </a:t>
            </a:r>
            <a:r>
              <a:rPr lang="en-US" dirty="0" err="1" smtClean="0"/>
              <a:t>Flink</a:t>
            </a:r>
            <a:endParaRPr lang="en-US" dirty="0" smtClean="0"/>
          </a:p>
          <a:p>
            <a:r>
              <a:rPr lang="en-US" dirty="0" smtClean="0"/>
              <a:t>Apache Spark</a:t>
            </a:r>
          </a:p>
          <a:p>
            <a:r>
              <a:rPr lang="en-US" dirty="0" smtClean="0"/>
              <a:t>Apache</a:t>
            </a:r>
            <a:r>
              <a:rPr lang="en-US" baseline="0" dirty="0" smtClean="0"/>
              <a:t> Flume</a:t>
            </a:r>
          </a:p>
          <a:p>
            <a:r>
              <a:rPr lang="en-US" baseline="0" dirty="0" smtClean="0"/>
              <a:t>Apache </a:t>
            </a:r>
            <a:r>
              <a:rPr lang="en-US" baseline="0" dirty="0" err="1" smtClean="0"/>
              <a:t>Sqoop</a:t>
            </a:r>
            <a:endParaRPr lang="en-US" baseline="0" dirty="0" smtClean="0"/>
          </a:p>
          <a:p>
            <a:r>
              <a:rPr lang="en-US" baseline="0" dirty="0" smtClean="0"/>
              <a:t>Apache </a:t>
            </a:r>
            <a:r>
              <a:rPr lang="en-US" baseline="0" dirty="0" err="1" smtClean="0"/>
              <a:t>Oozie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27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Database </a:t>
            </a:r>
            <a:r>
              <a:rPr lang="en-US" dirty="0" err="1" smtClean="0"/>
              <a:t>migratioins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61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1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File:Human_evolution.svg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1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499654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4/17/18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_rels/slide101.xml.rels><?xml version="1.0" encoding="UTF-8" standalone="yes"?>
<Relationships xmlns="http://schemas.openxmlformats.org/package/2006/relationships"><Relationship Id="rId3" Type="http://schemas.microsoft.com/office/2007/relationships/hdphoto" Target="../media/hdphoto40.wdp"/><Relationship Id="rId4" Type="http://schemas.openxmlformats.org/officeDocument/2006/relationships/image" Target="../media/image8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02.xml.rels><?xml version="1.0" encoding="UTF-8" standalone="yes"?>
<Relationships xmlns="http://schemas.openxmlformats.org/package/2006/relationships"><Relationship Id="rId3" Type="http://schemas.microsoft.com/office/2007/relationships/hdphoto" Target="../media/hdphoto4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4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4.xml.rels><?xml version="1.0" encoding="UTF-8" standalone="yes"?>
<Relationships xmlns="http://schemas.openxmlformats.org/package/2006/relationships"><Relationship Id="rId3" Type="http://schemas.microsoft.com/office/2007/relationships/hdphoto" Target="../media/hdphoto4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1.png"/><Relationship Id="rId5" Type="http://schemas.microsoft.com/office/2007/relationships/hdphoto" Target="../media/hdphoto44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microsoft.com/office/2007/relationships/hdphoto" Target="../media/hdphoto4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hdphoto" Target="../media/hdphoto4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47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eg"/></Relationships>
</file>

<file path=ppt/slides/_rels/slide1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microsoft.com/office/2007/relationships/hdphoto" Target="../media/hdphoto50.wdp"/><Relationship Id="rId14" Type="http://schemas.openxmlformats.org/officeDocument/2006/relationships/image" Target="../media/image82.png"/><Relationship Id="rId15" Type="http://schemas.microsoft.com/office/2007/relationships/hdphoto" Target="../media/hdphoto51.wdp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5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microsoft.com/office/2007/relationships/hdphoto" Target="../media/hdphoto48.wdp"/><Relationship Id="rId8" Type="http://schemas.openxmlformats.org/officeDocument/2006/relationships/image" Target="../media/image96.png"/><Relationship Id="rId9" Type="http://schemas.microsoft.com/office/2007/relationships/hdphoto" Target="../media/hdphoto49.wdp"/><Relationship Id="rId10" Type="http://schemas.openxmlformats.org/officeDocument/2006/relationships/image" Target="../media/image97.png"/></Relationships>
</file>

<file path=ppt/slides/_rels/slide11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100.png"/><Relationship Id="rId5" Type="http://schemas.microsoft.com/office/2007/relationships/hdphoto" Target="../media/hdphoto52.wdp"/><Relationship Id="rId6" Type="http://schemas.openxmlformats.org/officeDocument/2006/relationships/image" Target="../media/image101.png"/><Relationship Id="rId7" Type="http://schemas.microsoft.com/office/2007/relationships/hdphoto" Target="../media/hdphoto5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1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png"/><Relationship Id="rId12" Type="http://schemas.microsoft.com/office/2007/relationships/hdphoto" Target="../media/hdphoto57.wdp"/><Relationship Id="rId13" Type="http://schemas.openxmlformats.org/officeDocument/2006/relationships/image" Target="../media/image107.png"/><Relationship Id="rId14" Type="http://schemas.microsoft.com/office/2007/relationships/hdphoto" Target="../media/hdphoto58.wdp"/><Relationship Id="rId15" Type="http://schemas.openxmlformats.org/officeDocument/2006/relationships/image" Target="../media/image108.png"/><Relationship Id="rId16" Type="http://schemas.microsoft.com/office/2007/relationships/hdphoto" Target="../media/hdphoto59.wdp"/><Relationship Id="rId17" Type="http://schemas.openxmlformats.org/officeDocument/2006/relationships/image" Target="../media/image109.png"/><Relationship Id="rId18" Type="http://schemas.microsoft.com/office/2007/relationships/hdphoto" Target="../media/hdphoto60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2.png"/><Relationship Id="rId4" Type="http://schemas.microsoft.com/office/2007/relationships/hdphoto" Target="../media/hdphoto9.wdp"/><Relationship Id="rId5" Type="http://schemas.openxmlformats.org/officeDocument/2006/relationships/image" Target="../media/image103.png"/><Relationship Id="rId6" Type="http://schemas.microsoft.com/office/2007/relationships/hdphoto" Target="../media/hdphoto54.wdp"/><Relationship Id="rId7" Type="http://schemas.openxmlformats.org/officeDocument/2006/relationships/image" Target="../media/image104.png"/><Relationship Id="rId8" Type="http://schemas.microsoft.com/office/2007/relationships/hdphoto" Target="../media/hdphoto55.wdp"/><Relationship Id="rId9" Type="http://schemas.openxmlformats.org/officeDocument/2006/relationships/image" Target="../media/image105.png"/><Relationship Id="rId10" Type="http://schemas.microsoft.com/office/2007/relationships/hdphoto" Target="../media/hdphoto56.wdp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.png"/><Relationship Id="rId12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2.png"/><Relationship Id="rId11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2.png"/><Relationship Id="rId9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2.png"/><Relationship Id="rId5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4" Type="http://schemas.openxmlformats.org/officeDocument/2006/relationships/image" Target="../media/image50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4" Type="http://schemas.openxmlformats.org/officeDocument/2006/relationships/image" Target="../media/image52.png"/><Relationship Id="rId5" Type="http://schemas.microsoft.com/office/2007/relationships/hdphoto" Target="../media/hdphoto1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5.png"/><Relationship Id="rId5" Type="http://schemas.microsoft.com/office/2007/relationships/hdphoto" Target="../media/hdphoto2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6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7.png"/><Relationship Id="rId5" Type="http://schemas.microsoft.com/office/2007/relationships/hdphoto" Target="../media/hdphoto2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59.png"/><Relationship Id="rId5" Type="http://schemas.microsoft.com/office/2007/relationships/hdphoto" Target="../media/hdphoto2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60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61.png"/><Relationship Id="rId5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8.png"/><Relationship Id="rId12" Type="http://schemas.microsoft.com/office/2007/relationships/hdphoto" Target="../media/hdphoto29.wdp"/><Relationship Id="rId13" Type="http://schemas.openxmlformats.org/officeDocument/2006/relationships/image" Target="../media/image3.png"/><Relationship Id="rId1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microsoft.com/office/2007/relationships/hdphoto" Target="../media/hdphoto24.wdp"/><Relationship Id="rId5" Type="http://schemas.openxmlformats.org/officeDocument/2006/relationships/image" Target="../media/image7.png"/><Relationship Id="rId6" Type="http://schemas.microsoft.com/office/2007/relationships/hdphoto" Target="../media/hdphoto25.wdp"/><Relationship Id="rId7" Type="http://schemas.microsoft.com/office/2007/relationships/hdphoto" Target="../media/hdphoto26.wdp"/><Relationship Id="rId8" Type="http://schemas.microsoft.com/office/2007/relationships/hdphoto" Target="../media/hdphoto27.wdp"/><Relationship Id="rId9" Type="http://schemas.openxmlformats.org/officeDocument/2006/relationships/image" Target="../media/image67.png"/><Relationship Id="rId10" Type="http://schemas.microsoft.com/office/2007/relationships/hdphoto" Target="../media/hdphoto28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1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microsoft.com/office/2007/relationships/hdphoto" Target="../media/hdphoto32.wdp"/><Relationship Id="rId5" Type="http://schemas.openxmlformats.org/officeDocument/2006/relationships/image" Target="../media/image73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microsoft.com/office/2007/relationships/hdphoto" Target="../media/hdphoto33.wdp"/><Relationship Id="rId5" Type="http://schemas.openxmlformats.org/officeDocument/2006/relationships/image" Target="../media/image73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34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35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4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microsoft.com/office/2007/relationships/hdphoto" Target="../media/hdphoto1.wdp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gif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3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microsoft.com/office/2007/relationships/hdphoto" Target="../media/hdphoto37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1.xml.rels><?xml version="1.0" encoding="UTF-8" standalone="yes"?>
<Relationships xmlns="http://schemas.openxmlformats.org/package/2006/relationships"><Relationship Id="rId3" Type="http://schemas.microsoft.com/office/2007/relationships/hdphoto" Target="../media/hdphoto38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hdphoto" Target="../media/hdphoto39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9" Type="http://schemas.openxmlformats.org/officeDocument/2006/relationships/image" Target="../media/image66.png"/><Relationship Id="rId10" Type="http://schemas.microsoft.com/office/2007/relationships/hdphoto" Target="../media/hdphoto27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7.png"/><Relationship Id="rId6" Type="http://schemas.microsoft.com/office/2007/relationships/hdphoto" Target="../media/hdphoto28.wdp"/><Relationship Id="rId7" Type="http://schemas.openxmlformats.org/officeDocument/2006/relationships/image" Target="../media/image68.png"/><Relationship Id="rId8" Type="http://schemas.microsoft.com/office/2007/relationships/hdphoto" Target="../media/hdphoto2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9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651978" y="333739"/>
            <a:ext cx="5840060" cy="134908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DATA PROCESSING</a:t>
            </a:r>
          </a:p>
          <a:p>
            <a:pPr algn="ctr">
              <a:lnSpc>
                <a:spcPct val="80000"/>
              </a:lnSpc>
            </a:pPr>
            <a:r>
              <a:rPr lang="en-US" sz="50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WITH MICROSERVICES</a:t>
            </a:r>
            <a:endParaRPr lang="en-US" sz="50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1" y="1682826"/>
            <a:ext cx="7854679" cy="31418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67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416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918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3489" y="1773098"/>
              <a:ext cx="4479830" cy="104259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000" spc="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SCALING</a:t>
              </a:r>
              <a:endParaRPr lang="en-US" sz="4000" spc="600" dirty="0"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70000"/>
                </a:lnSpc>
              </a:pPr>
              <a:r>
                <a:rPr lang="en-US" sz="4500" dirty="0" smtClean="0">
                  <a:latin typeface="Helvetica Neue Bold Condensed"/>
                  <a:cs typeface="Helvetica Neue Bold Condensed"/>
                </a:rPr>
                <a:t>STREAMS &amp; TASKS</a:t>
              </a:r>
              <a:endParaRPr lang="en-US" sz="4500" dirty="0"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60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3067" y="875956"/>
            <a:ext cx="2666648" cy="1758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2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CURRENT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STATE</a:t>
            </a:r>
            <a:endParaRPr lang="en-US" sz="8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15995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40"/>
          <a:stretch/>
        </p:blipFill>
        <p:spPr>
          <a:xfrm rot="930987">
            <a:off x="3653529" y="798241"/>
            <a:ext cx="4004758" cy="34625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2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43870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51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17982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CHELSEA SR2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98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32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DITMARS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THIS YEAR	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3625" y="3574418"/>
            <a:ext cx="35445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5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3779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1.2.0.RELEASE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6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34305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1.3.0.</a:t>
            </a:r>
            <a:r>
              <a:rPr lang="en-US" sz="500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RELEASE </a:t>
            </a:r>
            <a:r>
              <a:rPr lang="en-US" sz="500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IN Q4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5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16038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5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37793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1.2.0.RELEASE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CURRENT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02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34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476" y="564500"/>
            <a:ext cx="4609559" cy="460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343050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2.0.0.RELEASE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IN Q4	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5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2800" y="1014011"/>
            <a:ext cx="243840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1632" y="306389"/>
            <a:ext cx="8539165" cy="299787"/>
          </a:xfrm>
          <a:prstGeom prst="rect">
            <a:avLst/>
          </a:prstGeom>
        </p:spPr>
        <p:txBody>
          <a:bodyPr>
            <a:normAutofit fontScale="3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Learn More.  Stay Connected.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9615" y="2100287"/>
            <a:ext cx="9226259" cy="3043214"/>
            <a:chOff x="304804" y="2100287"/>
            <a:chExt cx="9226259" cy="3043214"/>
          </a:xfrm>
        </p:grpSpPr>
        <p:sp>
          <p:nvSpPr>
            <p:cNvPr id="5" name="Content Placeholder 3"/>
            <p:cNvSpPr txBox="1">
              <a:spLocks/>
            </p:cNvSpPr>
            <p:nvPr/>
          </p:nvSpPr>
          <p:spPr>
            <a:xfrm>
              <a:off x="304804" y="2100288"/>
              <a:ext cx="8537575" cy="30432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lnSpcReduction="10000"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b="1" dirty="0" smtClean="0">
                  <a:solidFill>
                    <a:srgbClr val="427830"/>
                  </a:solidFill>
                </a:rPr>
                <a:t>Spring Cloud Data Flow</a:t>
              </a:r>
            </a:p>
            <a:p>
              <a:r>
                <a:rPr lang="en-US" sz="1800" b="1" dirty="0" smtClean="0"/>
                <a:t>Project:</a:t>
              </a:r>
              <a:r>
                <a:rPr lang="en-US" sz="1800" dirty="0"/>
                <a:t> </a:t>
              </a:r>
              <a:r>
                <a:rPr lang="en-US" sz="1800" dirty="0" err="1" smtClean="0"/>
                <a:t>cloud.spring.io</a:t>
              </a:r>
              <a:r>
                <a:rPr lang="en-US" sz="1800" dirty="0"/>
                <a:t>/spring-cloud-dataflow</a:t>
              </a:r>
              <a:r>
                <a:rPr lang="en-US" sz="1800" dirty="0" smtClean="0"/>
                <a:t>/</a:t>
              </a:r>
            </a:p>
            <a:p>
              <a:r>
                <a:rPr lang="en-US" sz="1800" b="1" dirty="0" err="1" smtClean="0"/>
                <a:t>Github</a:t>
              </a:r>
              <a:r>
                <a:rPr lang="en-US" sz="1800" b="1" dirty="0" smtClean="0"/>
                <a:t>: </a:t>
              </a:r>
              <a:r>
                <a:rPr lang="en-US" sz="1800" dirty="0" err="1" smtClean="0"/>
                <a:t>github.com</a:t>
              </a:r>
              <a:r>
                <a:rPr lang="en-US" sz="1800" dirty="0"/>
                <a:t>/spring-cloud/spring-cloud-dataflow</a:t>
              </a:r>
              <a:endParaRPr lang="en-US" sz="1800" dirty="0" smtClean="0"/>
            </a:p>
            <a:p>
              <a:endParaRPr lang="en-US" sz="1100" dirty="0" smtClean="0"/>
            </a:p>
            <a:p>
              <a:r>
                <a:rPr lang="en-US" sz="2400" b="1" dirty="0" smtClean="0">
                  <a:solidFill>
                    <a:srgbClr val="427830"/>
                  </a:solidFill>
                </a:rPr>
                <a:t>Spring Cloud Stream</a:t>
              </a:r>
            </a:p>
            <a:p>
              <a:r>
                <a:rPr lang="en-US" sz="1800" b="1" dirty="0" smtClean="0"/>
                <a:t>Project: </a:t>
              </a:r>
              <a:r>
                <a:rPr lang="en-US" sz="1800" dirty="0" err="1" smtClean="0"/>
                <a:t>cloud.spring.io</a:t>
              </a:r>
              <a:r>
                <a:rPr lang="en-US" sz="1800" dirty="0"/>
                <a:t>/spring-cloud-stream</a:t>
              </a:r>
              <a:r>
                <a:rPr lang="en-US" sz="1800" dirty="0" smtClean="0"/>
                <a:t>/</a:t>
              </a:r>
            </a:p>
            <a:p>
              <a:r>
                <a:rPr lang="en-US" sz="1800" b="1" dirty="0" err="1" smtClean="0"/>
                <a:t>Github</a:t>
              </a:r>
              <a:r>
                <a:rPr lang="en-US" sz="1800" b="1" dirty="0" smtClean="0"/>
                <a:t>:</a:t>
              </a:r>
              <a:r>
                <a:rPr lang="en-US" sz="1800" dirty="0" smtClean="0"/>
                <a:t> </a:t>
              </a:r>
              <a:r>
                <a:rPr lang="en-US" sz="1800" dirty="0" err="1" smtClean="0"/>
                <a:t>github.com</a:t>
              </a:r>
              <a:r>
                <a:rPr lang="en-US" sz="1800" dirty="0" smtClean="0"/>
                <a:t>/spring-cloud/</a:t>
              </a:r>
              <a:r>
                <a:rPr lang="en-US" sz="1800" dirty="0"/>
                <a:t>spring-cloud-stream</a:t>
              </a:r>
              <a:endParaRPr lang="en-US" sz="1800" dirty="0" smtClean="0"/>
            </a:p>
            <a:p>
              <a:endParaRPr lang="en-US" sz="1100" dirty="0" smtClean="0"/>
            </a:p>
            <a:p>
              <a:r>
                <a:rPr lang="en-US" sz="2600" b="1" dirty="0" smtClean="0">
                  <a:solidFill>
                    <a:srgbClr val="427830"/>
                  </a:solidFill>
                </a:rPr>
                <a:t>Spring Cloud Task</a:t>
              </a:r>
            </a:p>
            <a:p>
              <a:r>
                <a:rPr lang="en-US" sz="1800" b="1" dirty="0"/>
                <a:t>Project: </a:t>
              </a:r>
              <a:r>
                <a:rPr lang="en-US" sz="1800" dirty="0" err="1"/>
                <a:t>cloud.spring.io</a:t>
              </a:r>
              <a:r>
                <a:rPr lang="en-US" sz="1800" dirty="0"/>
                <a:t>/spring-cloud</a:t>
              </a:r>
              <a:r>
                <a:rPr lang="en-US" sz="1800" dirty="0" smtClean="0"/>
                <a:t>-task/</a:t>
              </a:r>
              <a:endParaRPr lang="en-US" sz="1800" dirty="0"/>
            </a:p>
            <a:p>
              <a:r>
                <a:rPr lang="en-US" sz="1800" b="1" dirty="0" err="1"/>
                <a:t>Github</a:t>
              </a:r>
              <a:r>
                <a:rPr lang="en-US" sz="1800" b="1" dirty="0"/>
                <a:t>:</a:t>
              </a:r>
              <a:r>
                <a:rPr lang="en-US" sz="1800" dirty="0"/>
                <a:t> </a:t>
              </a:r>
              <a:r>
                <a:rPr lang="en-US" sz="1800" dirty="0" err="1"/>
                <a:t>github.com</a:t>
              </a:r>
              <a:r>
                <a:rPr lang="en-US" sz="1800" dirty="0"/>
                <a:t>/spring-cloud/spring-cloud</a:t>
              </a:r>
              <a:r>
                <a:rPr lang="en-US" sz="1800" dirty="0" smtClean="0"/>
                <a:t>-task</a:t>
              </a:r>
              <a:endParaRPr lang="en-US" sz="1800" dirty="0"/>
            </a:p>
            <a:p>
              <a:endParaRPr lang="en-US" sz="1900" dirty="0" smtClean="0">
                <a:solidFill>
                  <a:srgbClr val="42783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577197" y="2100287"/>
              <a:ext cx="3953866" cy="21390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 smtClean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Pivota</a:t>
              </a:r>
              <a:r>
                <a:rPr lang="en-US" b="1" kern="0" dirty="0" smtClean="0">
                  <a:solidFill>
                    <a:srgbClr val="387C2C"/>
                  </a:solidFill>
                  <a:latin typeface="Arial" pitchFamily="34" charset="0"/>
                </a:rPr>
                <a:t>l: </a:t>
              </a:r>
              <a:r>
                <a:rPr lang="en-US" b="1" kern="0" dirty="0" err="1" smtClean="0">
                  <a:latin typeface="Arial" pitchFamily="34" charset="0"/>
                </a:rPr>
                <a:t>pivotal.io</a:t>
              </a:r>
              <a:endParaRPr lang="en-US" sz="1800" b="1" kern="0" dirty="0" smtClean="0">
                <a:latin typeface="Arial" pitchFamily="34" charset="0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 smtClean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Twitter</a:t>
              </a: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twitter.com/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springcentral</a:t>
              </a:r>
              <a:endParaRPr lang="en-US" sz="1800" b="1" kern="0" dirty="0">
                <a:solidFill>
                  <a:srgbClr val="FF0000"/>
                </a:solidFill>
                <a:latin typeface="Arial" pitchFamily="34" charset="0"/>
                <a:ea typeface="+mn-ea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YouTube: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spring.io/video</a:t>
              </a: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LinkedIn: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linkedin</a:t>
              </a:r>
              <a:endPara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endParaRPr>
            </a:p>
            <a:p>
              <a:pPr lvl="0" algn="l">
                <a:lnSpc>
                  <a:spcPts val="2400"/>
                </a:lnSpc>
                <a:spcBef>
                  <a:spcPts val="1000"/>
                </a:spcBef>
                <a:spcAft>
                  <a:spcPct val="0"/>
                </a:spcAft>
                <a:buClr>
                  <a:srgbClr val="387C2C"/>
                </a:buClr>
                <a:buSzPct val="115000"/>
                <a:defRPr/>
              </a:pPr>
              <a:r>
                <a:rPr lang="en-US" sz="1800" b="1" kern="0" dirty="0">
                  <a:solidFill>
                    <a:srgbClr val="387C2C"/>
                  </a:solidFill>
                  <a:latin typeface="Arial" pitchFamily="34" charset="0"/>
                  <a:ea typeface="+mn-ea"/>
                </a:rPr>
                <a:t>Google Plus: </a:t>
              </a:r>
              <a:r>
                <a:rPr lang="en-US" sz="1800" b="1" kern="0" dirty="0">
                  <a:solidFill>
                    <a:srgbClr val="333333"/>
                  </a:solidFill>
                  <a:latin typeface="Arial" pitchFamily="34" charset="0"/>
                  <a:ea typeface="+mn-ea"/>
                </a:rPr>
                <a:t>spring.io/</a:t>
              </a:r>
              <a:r>
                <a:rPr lang="en-US" sz="1800" b="1" kern="0" dirty="0" err="1">
                  <a:solidFill>
                    <a:srgbClr val="333333"/>
                  </a:solidFill>
                  <a:latin typeface="Arial" pitchFamily="34" charset="0"/>
                  <a:ea typeface="+mn-ea"/>
                </a:rPr>
                <a:t>gplus</a:t>
              </a:r>
              <a:endPara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824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3791" y="2067834"/>
            <a:ext cx="40025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QUESTIONS?</a:t>
            </a:r>
            <a:endParaRPr lang="en-US" sz="6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3369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9"/>
          <a:stretch/>
        </p:blipFill>
        <p:spPr>
          <a:xfrm>
            <a:off x="3729598" y="241469"/>
            <a:ext cx="5143500" cy="43643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594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99392"/>
            <a:ext cx="9596783" cy="534228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74847" y="1159567"/>
            <a:ext cx="2582758" cy="2400657"/>
          </a:xfrm>
          <a:prstGeom prst="rect">
            <a:avLst/>
          </a:prstGeom>
          <a:noFill/>
          <a:effectLst>
            <a:outerShdw blurRad="12700" dist="76200" dir="2700000" algn="tl" rotWithShape="0">
              <a:srgbClr val="000000">
                <a:alpha val="96000"/>
              </a:srgb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The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9566" y="1548850"/>
            <a:ext cx="3608680" cy="2400657"/>
          </a:xfrm>
          <a:prstGeom prst="rect">
            <a:avLst/>
          </a:prstGeom>
          <a:noFill/>
          <a:effectLst>
            <a:outerShdw blurRad="12700" dist="76200" dir="2700000" algn="tl" rotWithShape="0">
              <a:prstClr val="black">
                <a:alpha val="93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5000" b="1" dirty="0" smtClean="0">
                <a:solidFill>
                  <a:srgbClr val="FFFFFF"/>
                </a:solidFill>
                <a:latin typeface="Edwardian Script ITC"/>
                <a:cs typeface="Edwardian Script ITC"/>
              </a:rPr>
              <a:t>End</a:t>
            </a:r>
            <a:endParaRPr lang="en-US" sz="15000" b="1" dirty="0">
              <a:solidFill>
                <a:srgbClr val="FFFFFF"/>
              </a:solidFill>
              <a:latin typeface="Edwardian Script ITC"/>
              <a:cs typeface="Edwardian Script ITC"/>
            </a:endParaRPr>
          </a:p>
        </p:txBody>
      </p:sp>
      <p:sp>
        <p:nvSpPr>
          <p:cNvPr id="8" name="Rectangle 7"/>
          <p:cNvSpPr/>
          <p:nvPr/>
        </p:nvSpPr>
        <p:spPr>
          <a:xfrm rot="1787991">
            <a:off x="-3595480" y="3241530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1106793">
            <a:off x="-363838" y="-2651125"/>
            <a:ext cx="11573430" cy="4002724"/>
          </a:xfrm>
          <a:prstGeom prst="rect">
            <a:avLst/>
          </a:prstGeom>
          <a:solidFill>
            <a:srgbClr val="000000">
              <a:alpha val="72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52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251172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9" y="2347861"/>
            <a:ext cx="1177" cy="1121403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9" y="1586159"/>
            <a:ext cx="2138819" cy="1851124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807671"/>
            <a:ext cx="3790708" cy="34471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6" y="2018572"/>
            <a:ext cx="985148" cy="985148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6" y="3324722"/>
            <a:ext cx="1206494" cy="1206494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6" y="807671"/>
            <a:ext cx="888503" cy="8885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258954"/>
            <a:ext cx="0" cy="125190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3" y="1252047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1" y="3445339"/>
            <a:ext cx="1153496" cy="985148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2519653"/>
            <a:ext cx="0" cy="13594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3" y="3870948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4" y="1319232"/>
            <a:ext cx="1621130" cy="110673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40" y="3469264"/>
            <a:ext cx="2124583" cy="522954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3176416" y="2004832"/>
            <a:ext cx="3052521" cy="1028700"/>
            <a:chOff x="3176416" y="2004832"/>
            <a:chExt cx="3052521" cy="1028700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0237" y="2004832"/>
              <a:ext cx="1028700" cy="1028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3176416" y="2088295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194137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1857082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252002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182972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72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8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9702" y="3357"/>
            <a:ext cx="2672522" cy="267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5520" y="2672523"/>
            <a:ext cx="1848615" cy="184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83226" y="1543587"/>
            <a:ext cx="4489723" cy="1938992"/>
            <a:chOff x="1083062" y="574091"/>
            <a:chExt cx="4489723" cy="1938992"/>
          </a:xfrm>
        </p:grpSpPr>
        <p:sp>
          <p:nvSpPr>
            <p:cNvPr id="11" name="TextBox 10"/>
            <p:cNvSpPr txBox="1"/>
            <p:nvPr/>
          </p:nvSpPr>
          <p:spPr>
            <a:xfrm>
              <a:off x="1083062" y="940269"/>
              <a:ext cx="3479908" cy="1349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4789" y="574091"/>
              <a:ext cx="1107996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345D1A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345D1A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9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668252" y="960586"/>
            <a:ext cx="7807496" cy="3222329"/>
            <a:chOff x="668253" y="364435"/>
            <a:chExt cx="7807496" cy="3222329"/>
          </a:xfrm>
        </p:grpSpPr>
        <p:pic>
          <p:nvPicPr>
            <p:cNvPr id="109" name="Picture 108" descr="noun_122405_cc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893"/>
            <a:stretch/>
          </p:blipFill>
          <p:spPr>
            <a:xfrm>
              <a:off x="6467859" y="2095930"/>
              <a:ext cx="1308975" cy="1490834"/>
            </a:xfrm>
            <a:prstGeom prst="rect">
              <a:avLst/>
            </a:prstGeom>
          </p:spPr>
        </p:pic>
        <p:pic>
          <p:nvPicPr>
            <p:cNvPr id="110" name="Picture 109" descr="noun_322_cc.png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48345" y="2279718"/>
              <a:ext cx="1252347" cy="1252347"/>
            </a:xfrm>
            <a:prstGeom prst="rect">
              <a:avLst/>
            </a:prstGeom>
          </p:spPr>
        </p:pic>
        <p:pic>
          <p:nvPicPr>
            <p:cNvPr id="114" name="Picture 113" descr="noun_8624_cc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b="-12039"/>
            <a:stretch/>
          </p:blipFill>
          <p:spPr>
            <a:xfrm>
              <a:off x="668253" y="474870"/>
              <a:ext cx="1443328" cy="1617094"/>
            </a:xfrm>
            <a:prstGeom prst="rect">
              <a:avLst/>
            </a:prstGeom>
          </p:spPr>
        </p:pic>
        <p:pic>
          <p:nvPicPr>
            <p:cNvPr id="115" name="Picture 114" descr="noun_59128_cc.png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1" b="-1342"/>
            <a:stretch/>
          </p:blipFill>
          <p:spPr>
            <a:xfrm>
              <a:off x="4872695" y="480937"/>
              <a:ext cx="1399758" cy="1418541"/>
            </a:xfrm>
            <a:prstGeom prst="rect">
              <a:avLst/>
            </a:prstGeom>
          </p:spPr>
        </p:pic>
        <p:pic>
          <p:nvPicPr>
            <p:cNvPr id="116" name="Picture 115" descr="noun_12741_cc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67167" y="2312967"/>
              <a:ext cx="1114011" cy="1114011"/>
            </a:xfrm>
            <a:prstGeom prst="rect">
              <a:avLst/>
            </a:prstGeom>
          </p:spPr>
        </p:pic>
        <p:pic>
          <p:nvPicPr>
            <p:cNvPr id="117" name="Picture 116" descr="noun_17270_cc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40706" y="364435"/>
              <a:ext cx="1535043" cy="1535043"/>
            </a:xfrm>
            <a:prstGeom prst="rect">
              <a:avLst/>
            </a:prstGeom>
          </p:spPr>
        </p:pic>
        <p:pic>
          <p:nvPicPr>
            <p:cNvPr id="118" name="Picture 117" descr="noun_50757_cc.png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9834" y="474870"/>
              <a:ext cx="1424608" cy="14246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5958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C1A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0"/>
            <a:ext cx="585385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34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02474" y="699782"/>
            <a:ext cx="4962217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WHAT ARE WE GOING</a:t>
            </a:r>
          </a:p>
          <a:p>
            <a:pPr algn="r">
              <a:lnSpc>
                <a:spcPct val="80000"/>
              </a:lnSpc>
            </a:pPr>
            <a:r>
              <a:rPr lang="en-US" sz="4500" dirty="0" smtClean="0">
                <a:latin typeface="Helvetica Neue Bold Condensed"/>
                <a:cs typeface="Helvetica Neue Bold Condensed"/>
              </a:rPr>
              <a:t>TO TALK </a:t>
            </a:r>
            <a:r>
              <a:rPr lang="en-US" sz="4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ABOUT</a:t>
            </a:r>
            <a:r>
              <a:rPr lang="en-US" sz="4500" dirty="0" smtClean="0">
                <a:latin typeface="Helvetica Neue Bold Condensed"/>
                <a:cs typeface="Helvetica Neue Bold Condensed"/>
              </a:rPr>
              <a:t>?</a:t>
            </a:r>
          </a:p>
        </p:txBody>
      </p:sp>
      <p:pic>
        <p:nvPicPr>
          <p:cNvPr id="3" name="Picture 2" descr="noun_39938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5767" y="1114991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64165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6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5474" y="2945686"/>
            <a:ext cx="455312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</a:t>
            </a:r>
            <a:r>
              <a:rPr lang="en-US" sz="45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INTEGRATION</a:t>
            </a:r>
            <a:endParaRPr lang="en-US" sz="4500" dirty="0">
              <a:solidFill>
                <a:srgbClr val="151A3C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icon_3666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467408" y="-733640"/>
            <a:ext cx="2739293" cy="2739293"/>
          </a:xfrm>
          <a:prstGeom prst="rect">
            <a:avLst/>
          </a:prstGeom>
        </p:spPr>
      </p:pic>
      <p:pic>
        <p:nvPicPr>
          <p:cNvPr id="4" name="Picture 3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445292" y="578871"/>
            <a:ext cx="1247022" cy="1247022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659541" y="992116"/>
            <a:ext cx="1247022" cy="1247022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304093"/>
            <a:ext cx="940660" cy="705495"/>
          </a:xfrm>
          <a:prstGeom prst="rect">
            <a:avLst/>
          </a:prstGeom>
        </p:spPr>
      </p:pic>
      <p:pic>
        <p:nvPicPr>
          <p:cNvPr id="7" name="Picture 6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4407090"/>
            <a:ext cx="940660" cy="705495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1877352"/>
            <a:ext cx="940660" cy="705495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4335023"/>
            <a:ext cx="940660" cy="705495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2411862"/>
            <a:ext cx="940660" cy="705495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258672"/>
            <a:ext cx="940660" cy="705495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005232"/>
            <a:ext cx="940660" cy="705495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3982275"/>
            <a:ext cx="940660" cy="705495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1830172"/>
            <a:ext cx="940660" cy="705495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240191"/>
            <a:ext cx="940660" cy="705495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-1"/>
            <a:ext cx="704568" cy="704568"/>
          </a:xfrm>
          <a:prstGeom prst="rect">
            <a:avLst/>
          </a:prstGeom>
        </p:spPr>
      </p:pic>
      <p:pic>
        <p:nvPicPr>
          <p:cNvPr id="17" name="Picture 16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200911" y="63115"/>
            <a:ext cx="1247022" cy="1247022"/>
          </a:xfrm>
          <a:prstGeom prst="rect">
            <a:avLst/>
          </a:prstGeom>
        </p:spPr>
      </p:pic>
      <p:pic>
        <p:nvPicPr>
          <p:cNvPr id="18" name="Picture 17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663920" y="1186492"/>
            <a:ext cx="1247022" cy="1247022"/>
          </a:xfrm>
          <a:prstGeom prst="rect">
            <a:avLst/>
          </a:prstGeom>
        </p:spPr>
      </p:pic>
      <p:pic>
        <p:nvPicPr>
          <p:cNvPr id="19" name="Picture 18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1" y="1762366"/>
            <a:ext cx="935267" cy="935267"/>
          </a:xfrm>
          <a:prstGeom prst="rect">
            <a:avLst/>
          </a:prstGeom>
        </p:spPr>
      </p:pic>
      <p:pic>
        <p:nvPicPr>
          <p:cNvPr id="20" name="Picture 19" descr="icon_9883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9" y="1648066"/>
            <a:ext cx="1246375" cy="934781"/>
          </a:xfrm>
          <a:prstGeom prst="rect">
            <a:avLst/>
          </a:prstGeom>
        </p:spPr>
      </p:pic>
      <p:pic>
        <p:nvPicPr>
          <p:cNvPr id="21" name="Picture 20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159257" y="1133208"/>
            <a:ext cx="1247022" cy="1247022"/>
          </a:xfrm>
          <a:prstGeom prst="rect">
            <a:avLst/>
          </a:prstGeom>
        </p:spPr>
      </p:pic>
      <p:pic>
        <p:nvPicPr>
          <p:cNvPr id="22" name="Picture 21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5377" y="4177803"/>
            <a:ext cx="1247022" cy="1247022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8020962" y="1289763"/>
            <a:ext cx="1247022" cy="1247022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87102" y="234835"/>
            <a:ext cx="935267" cy="935267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3" y="596242"/>
            <a:ext cx="935267" cy="935267"/>
          </a:xfrm>
          <a:prstGeom prst="rect">
            <a:avLst/>
          </a:prstGeom>
        </p:spPr>
      </p:pic>
      <p:pic>
        <p:nvPicPr>
          <p:cNvPr id="26" name="Picture 25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897942" y="-326546"/>
            <a:ext cx="1406018" cy="1406018"/>
          </a:xfrm>
          <a:prstGeom prst="rect">
            <a:avLst/>
          </a:prstGeom>
        </p:spPr>
      </p:pic>
      <p:pic>
        <p:nvPicPr>
          <p:cNvPr id="27" name="Picture 26" descr="icon_3284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96725" y="1311738"/>
            <a:ext cx="1406018" cy="1406018"/>
          </a:xfrm>
          <a:prstGeom prst="rect">
            <a:avLst/>
          </a:prstGeom>
        </p:spPr>
      </p:pic>
      <p:pic>
        <p:nvPicPr>
          <p:cNvPr id="28" name="Picture 27" descr="icon_36661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118774" y="2240504"/>
            <a:ext cx="2054470" cy="2054470"/>
          </a:xfrm>
          <a:prstGeom prst="rect">
            <a:avLst/>
          </a:prstGeom>
        </p:spPr>
      </p:pic>
      <p:pic>
        <p:nvPicPr>
          <p:cNvPr id="29" name="Picture 28" descr="icon_32842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889583" y="2492927"/>
            <a:ext cx="1874690" cy="187469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55222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07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INIOLUTION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52" y="2259067"/>
            <a:ext cx="7516496" cy="25514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66875" y="979253"/>
            <a:ext cx="30219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EVOLUTION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1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122405_cc.png"/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895"/>
          <a:stretch/>
        </p:blipFill>
        <p:spPr>
          <a:xfrm>
            <a:off x="3502232" y="740212"/>
            <a:ext cx="4624676" cy="40283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20653" y="1270048"/>
            <a:ext cx="31995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latin typeface="Helvetica Neue Bold Condensed"/>
                <a:cs typeface="Helvetica Neue Bold Condensed"/>
              </a:rPr>
              <a:t>MONOLITHS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61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4516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8707" y="-1397950"/>
            <a:ext cx="5143500" cy="86374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73357" y="935788"/>
            <a:ext cx="4986952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MULTIPLE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INTEGRATION 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FLOWS &amp; BATCH JOBS</a:t>
            </a:r>
            <a:endParaRPr lang="en-US" sz="4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1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19508" y="935788"/>
            <a:ext cx="3240801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5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LARGE COMPLEX</a:t>
            </a:r>
          </a:p>
          <a:p>
            <a:pPr algn="r">
              <a:lnSpc>
                <a:spcPct val="80000"/>
              </a:lnSpc>
            </a:pPr>
            <a:r>
              <a:rPr lang="en-US" sz="5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ARTIFACTS</a:t>
            </a:r>
            <a:endParaRPr lang="en-US" sz="54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1244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265"/>
          <a:stretch/>
        </p:blipFill>
        <p:spPr>
          <a:xfrm>
            <a:off x="-119397" y="89995"/>
            <a:ext cx="6088224" cy="52197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6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49310" y="935788"/>
            <a:ext cx="27109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DIFFICULT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r">
              <a:lnSpc>
                <a:spcPct val="80000"/>
              </a:lnSpc>
            </a:pPr>
            <a:r>
              <a:rPr lang="en-US" sz="6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TEST</a:t>
            </a:r>
            <a:endParaRPr lang="en-US" sz="6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160611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 flipH="1">
            <a:off x="355880" y="310259"/>
            <a:ext cx="5143500" cy="4440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3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000"/>
            </a:gs>
            <a:gs pos="100000">
              <a:srgbClr val="8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15654" y="935788"/>
            <a:ext cx="3644655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spc="6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TO GET</a:t>
            </a:r>
          </a:p>
          <a:p>
            <a:pPr algn="r">
              <a:lnSpc>
                <a:spcPct val="80000"/>
              </a:lnSpc>
            </a:pPr>
            <a:r>
              <a:rPr lang="en-US" sz="42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PRODUCTION</a:t>
            </a:r>
            <a:endParaRPr lang="en-US" sz="42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870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136915" y="371312"/>
            <a:ext cx="5143500" cy="4393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27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50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16364" y="368432"/>
            <a:ext cx="3711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MICHAEL MINELLA</a:t>
            </a:r>
            <a:endParaRPr lang="en-US" sz="36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9" name="Oval 8"/>
          <p:cNvSpPr/>
          <p:nvPr/>
        </p:nvSpPr>
        <p:spPr>
          <a:xfrm>
            <a:off x="453668" y="1405858"/>
            <a:ext cx="2801607" cy="2801607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 w="1270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398180" y="1523494"/>
            <a:ext cx="5292152" cy="2468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Project Lead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 Batch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Project Founder/Lead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Spring Cloud Task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Author –</a:t>
            </a:r>
            <a:r>
              <a:rPr lang="en-US" sz="24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Pro Spring Batch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Speaker</a:t>
            </a:r>
            <a:endParaRPr lang="en-US" sz="2400" dirty="0">
              <a:solidFill>
                <a:srgbClr val="DCE6F2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JSR-352 Expert Group Member</a:t>
            </a:r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JavaOne</a:t>
            </a: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Rockstar</a:t>
            </a:r>
            <a:endParaRPr lang="en-US" sz="2400" dirty="0" smtClean="0">
              <a:solidFill>
                <a:srgbClr val="DCE6F2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2400" dirty="0" err="1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OffHeap</a:t>
            </a:r>
            <a:r>
              <a:rPr lang="en-US" sz="2400" dirty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Curmudgeon</a:t>
            </a:r>
          </a:p>
          <a:p>
            <a:pPr>
              <a:lnSpc>
                <a:spcPct val="80000"/>
              </a:lnSpc>
            </a:pPr>
            <a:r>
              <a:rPr lang="en-US" sz="2400" dirty="0" smtClean="0">
                <a:solidFill>
                  <a:srgbClr val="DCE6F2"/>
                </a:solidFill>
                <a:latin typeface="Helvetica Neue Bold Condensed"/>
                <a:cs typeface="Helvetica Neue Bold Condensed"/>
              </a:rPr>
              <a:t>Twitter - </a:t>
            </a:r>
            <a:r>
              <a:rPr lang="en-US" sz="24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@</a:t>
            </a:r>
            <a:r>
              <a:rPr lang="en-US" sz="2400" dirty="0" err="1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michaelminella</a:t>
            </a:r>
            <a:endParaRPr lang="en-US" sz="24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58542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70" y="788901"/>
            <a:ext cx="2571750" cy="25717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4247" y="529351"/>
            <a:ext cx="2645326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BIG DATA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PLATFORMS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184" y="1097482"/>
            <a:ext cx="2677317" cy="17804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903" y="2054542"/>
            <a:ext cx="3276600" cy="173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/>
          <a:srcRect r="23355"/>
          <a:stretch/>
        </p:blipFill>
        <p:spPr>
          <a:xfrm>
            <a:off x="68077" y="2936062"/>
            <a:ext cx="3996791" cy="22074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8295" y="1953797"/>
            <a:ext cx="2735467" cy="20538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4341" y="3766136"/>
            <a:ext cx="4557551" cy="10910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3321" y="205922"/>
            <a:ext cx="3298340" cy="12038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15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18119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3" b="33679"/>
          <a:stretch/>
        </p:blipFill>
        <p:spPr>
          <a:xfrm flipH="1">
            <a:off x="-954841" y="1556961"/>
            <a:ext cx="7879761" cy="37348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28912" y="801937"/>
            <a:ext cx="4078034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GOOD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WITH LARGE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VOLUMES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64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3491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5705" y="795633"/>
            <a:ext cx="5951538" cy="59515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31152" y="800297"/>
            <a:ext cx="3980577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BAD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WITH SMALL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VOLUMES OF DATA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045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985" y="1254416"/>
            <a:ext cx="4589676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LARGE</a:t>
            </a:r>
            <a:r>
              <a:rPr lang="en-US" sz="5000" dirty="0" smtClean="0">
                <a:latin typeface="Helvetica Neue Bold Condensed"/>
                <a:cs typeface="Helvetica Neue Bold Condensed"/>
              </a:rPr>
              <a:t> LEARNING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latin typeface="Helvetica Neue Bold Condensed"/>
                <a:cs typeface="Helvetica Neue Bold Condensed"/>
              </a:rPr>
              <a:t>CURVE</a:t>
            </a:r>
            <a:endParaRPr lang="en-US" sz="5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94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452" y="910050"/>
            <a:ext cx="4105226" cy="4105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64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208927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21"/>
          <a:stretch/>
        </p:blipFill>
        <p:spPr>
          <a:xfrm>
            <a:off x="-343002" y="1917660"/>
            <a:ext cx="3734512" cy="32258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3137" y="731674"/>
            <a:ext cx="4706878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LITTLE/NO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 REUSE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BETWEEN</a:t>
            </a:r>
            <a:r>
              <a:rPr lang="en-US" sz="4000" dirty="0"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SOLUTIONS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214114_cc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89"/>
          <a:stretch/>
        </p:blipFill>
        <p:spPr>
          <a:xfrm>
            <a:off x="4587380" y="3305765"/>
            <a:ext cx="2845650" cy="2476022"/>
          </a:xfrm>
          <a:prstGeom prst="rect">
            <a:avLst/>
          </a:prstGeom>
        </p:spPr>
      </p:pic>
      <p:pic>
        <p:nvPicPr>
          <p:cNvPr id="5" name="Picture 4" descr="noun_208685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93"/>
          <a:stretch/>
        </p:blipFill>
        <p:spPr>
          <a:xfrm>
            <a:off x="5131876" y="-247546"/>
            <a:ext cx="3400805" cy="2914728"/>
          </a:xfrm>
          <a:prstGeom prst="rect">
            <a:avLst/>
          </a:prstGeom>
        </p:spPr>
      </p:pic>
      <p:pic>
        <p:nvPicPr>
          <p:cNvPr id="6" name="Picture 5" descr="noun_208900_cc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71"/>
          <a:stretch/>
        </p:blipFill>
        <p:spPr>
          <a:xfrm>
            <a:off x="6901818" y="2138812"/>
            <a:ext cx="3020749" cy="2604774"/>
          </a:xfrm>
          <a:prstGeom prst="rect">
            <a:avLst/>
          </a:prstGeom>
        </p:spPr>
      </p:pic>
      <p:pic>
        <p:nvPicPr>
          <p:cNvPr id="7" name="Picture 6" descr="noun_214108_cc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53"/>
          <a:stretch/>
        </p:blipFill>
        <p:spPr>
          <a:xfrm>
            <a:off x="3930610" y="-120505"/>
            <a:ext cx="1830308" cy="1593222"/>
          </a:xfrm>
          <a:prstGeom prst="rect">
            <a:avLst/>
          </a:prstGeom>
        </p:spPr>
      </p:pic>
      <p:pic>
        <p:nvPicPr>
          <p:cNvPr id="8" name="Picture 7" descr="noun_236638_cc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13"/>
          <a:stretch/>
        </p:blipFill>
        <p:spPr>
          <a:xfrm>
            <a:off x="3457120" y="1829410"/>
            <a:ext cx="2607350" cy="22550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12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4115701">
            <a:off x="1841980" y="1739225"/>
            <a:ext cx="4175943" cy="36182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94664" y="657523"/>
            <a:ext cx="3929281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HEAVY FOOTPRINT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IN YOUR CODE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4685308">
            <a:off x="-1443787" y="2717723"/>
            <a:ext cx="4175943" cy="3618285"/>
          </a:xfrm>
          <a:prstGeom prst="rect">
            <a:avLst/>
          </a:prstGeom>
        </p:spPr>
      </p:pic>
      <p:pic>
        <p:nvPicPr>
          <p:cNvPr id="7" name="Picture 6" descr="noun_5100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54"/>
          <a:stretch/>
        </p:blipFill>
        <p:spPr>
          <a:xfrm rot="2380916">
            <a:off x="4293942" y="-564833"/>
            <a:ext cx="4175943" cy="3618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4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677414" y="935788"/>
            <a:ext cx="3082895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latin typeface="Helvetica Neue Bold Condensed"/>
                <a:cs typeface="Helvetica Neue Bold Condensed"/>
              </a:rPr>
              <a:t>TO TEST</a:t>
            </a:r>
            <a:endParaRPr lang="en-US" sz="4000" dirty="0">
              <a:latin typeface="Helvetica Neue Bold Condensed"/>
              <a:cs typeface="Helvetica Neue Bold Condensed"/>
            </a:endParaRPr>
          </a:p>
        </p:txBody>
      </p:sp>
      <p:pic>
        <p:nvPicPr>
          <p:cNvPr id="2" name="Picture 1" descr="noun_160611_cc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 flipH="1">
            <a:off x="355880" y="310259"/>
            <a:ext cx="5143500" cy="4440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80415" y="935788"/>
            <a:ext cx="3479894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HARD</a:t>
            </a: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4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TO GET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TO PRODUCTION</a:t>
            </a:r>
            <a:endParaRPr lang="en-US" sz="4000" dirty="0">
              <a:solidFill>
                <a:srgbClr val="0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8703_cc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136915" y="371312"/>
            <a:ext cx="5143500" cy="4393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236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9931" y="361519"/>
            <a:ext cx="575745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CATEGORY CAN BE USEFUL</a:t>
            </a:r>
          </a:p>
          <a:p>
            <a:pPr algn="r">
              <a:lnSpc>
                <a:spcPct val="80000"/>
              </a:lnSpc>
            </a:pPr>
            <a:r>
              <a:rPr lang="en-US" sz="4000" dirty="0" smtClean="0">
                <a:latin typeface="Helvetica Neue Bold Condensed"/>
                <a:cs typeface="Helvetica Neue Bold Condensed"/>
              </a:rPr>
              <a:t>JUST </a:t>
            </a:r>
            <a:r>
              <a:rPr lang="en-US" sz="4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NOT FOR EVERYTHING</a:t>
            </a:r>
            <a:endParaRPr lang="en-US" sz="4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129785" y="1334669"/>
            <a:ext cx="6289287" cy="3508010"/>
            <a:chOff x="-101974" y="241013"/>
            <a:chExt cx="6289287" cy="3508010"/>
          </a:xfrm>
        </p:grpSpPr>
        <p:pic>
          <p:nvPicPr>
            <p:cNvPr id="3" name="Picture 2" descr="noun_100727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901"/>
            <a:stretch/>
          </p:blipFill>
          <p:spPr>
            <a:xfrm>
              <a:off x="-101974" y="241013"/>
              <a:ext cx="4394127" cy="3503930"/>
            </a:xfrm>
            <a:prstGeom prst="rect">
              <a:avLst/>
            </a:prstGeom>
          </p:spPr>
        </p:pic>
        <p:pic>
          <p:nvPicPr>
            <p:cNvPr id="4" name="Picture 3" descr="noun_100727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34" b="13901"/>
            <a:stretch/>
          </p:blipFill>
          <p:spPr>
            <a:xfrm>
              <a:off x="3077742" y="245093"/>
              <a:ext cx="3109571" cy="350393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84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8640" y="3163419"/>
            <a:ext cx="4365298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21F27"/>
                </a:solidFill>
                <a:latin typeface="Helvetica Neue Bold Condensed"/>
                <a:cs typeface="Helvetica Neue Bold Condensed"/>
              </a:rPr>
              <a:t>DATA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MICROSERVICES</a:t>
            </a:r>
            <a:endParaRPr lang="en-US" sz="5000" dirty="0">
              <a:solidFill>
                <a:srgbClr val="8000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569" y="360414"/>
            <a:ext cx="4424654" cy="44246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59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3237">
            <a:off x="169721" y="1684204"/>
            <a:ext cx="3459294" cy="3459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15" y="758608"/>
            <a:ext cx="7818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/data-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microservices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15628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8619" y="1856075"/>
            <a:ext cx="234907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NATIVE</a:t>
            </a:r>
          </a:p>
        </p:txBody>
      </p:sp>
      <p:pic>
        <p:nvPicPr>
          <p:cNvPr id="5" name="Picture 4" descr="noun_322_cc.png"/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44" y="1023101"/>
            <a:ext cx="5143500" cy="2984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38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oun_8624_cc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62832"/>
            <a:ext cx="5143500" cy="43477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4701" y="1932344"/>
            <a:ext cx="4696447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DEVELOPED AND TESTED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 ISOLATION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7996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657"/>
          <a:stretch/>
        </p:blipFill>
        <p:spPr>
          <a:xfrm>
            <a:off x="2945805" y="633413"/>
            <a:ext cx="5143500" cy="43381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8552" y="745828"/>
            <a:ext cx="3734031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INDEPENDANTLY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SCALABLE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093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52" y="745828"/>
            <a:ext cx="4756941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FAMILIAR DEVELOPMENT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3066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145"/>
          <a:stretch/>
        </p:blipFill>
        <p:spPr>
          <a:xfrm>
            <a:off x="3046057" y="639606"/>
            <a:ext cx="5143500" cy="40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20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8552" y="745828"/>
            <a:ext cx="3817002" cy="13947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SMALL AND SIMPLE</a:t>
            </a:r>
          </a:p>
          <a:p>
            <a:pPr>
              <a:lnSpc>
                <a:spcPct val="80000"/>
              </a:lnSpc>
            </a:pPr>
            <a:r>
              <a:rPr lang="en-US" sz="6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TEST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1215005" y="2281488"/>
            <a:ext cx="2142187" cy="1849428"/>
          </a:xfrm>
          <a:prstGeom prst="rect">
            <a:avLst/>
          </a:prstGeom>
        </p:spPr>
      </p:pic>
      <p:pic>
        <p:nvPicPr>
          <p:cNvPr id="7" name="Picture 6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2205620" y="3647060"/>
            <a:ext cx="2142187" cy="1849428"/>
          </a:xfrm>
          <a:prstGeom prst="rect">
            <a:avLst/>
          </a:prstGeom>
        </p:spPr>
      </p:pic>
      <p:pic>
        <p:nvPicPr>
          <p:cNvPr id="8" name="Picture 7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4979465" y="3294072"/>
            <a:ext cx="2142187" cy="1849428"/>
          </a:xfrm>
          <a:prstGeom prst="rect">
            <a:avLst/>
          </a:prstGeom>
        </p:spPr>
      </p:pic>
      <p:pic>
        <p:nvPicPr>
          <p:cNvPr id="9" name="Picture 8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3276714" y="1976688"/>
            <a:ext cx="2142187" cy="1849428"/>
          </a:xfrm>
          <a:prstGeom prst="rect">
            <a:avLst/>
          </a:prstGeom>
        </p:spPr>
      </p:pic>
      <p:pic>
        <p:nvPicPr>
          <p:cNvPr id="10" name="Picture 9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7758347" y="2787969"/>
            <a:ext cx="2142187" cy="1849428"/>
          </a:xfrm>
          <a:prstGeom prst="rect">
            <a:avLst/>
          </a:prstGeom>
        </p:spPr>
      </p:pic>
      <p:pic>
        <p:nvPicPr>
          <p:cNvPr id="11" name="Picture 10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6272736" y="1356774"/>
            <a:ext cx="2142187" cy="1849428"/>
          </a:xfrm>
          <a:prstGeom prst="rect">
            <a:avLst/>
          </a:prstGeom>
        </p:spPr>
      </p:pic>
      <p:pic>
        <p:nvPicPr>
          <p:cNvPr id="12" name="Picture 11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4733085" y="358221"/>
            <a:ext cx="2142187" cy="1849428"/>
          </a:xfrm>
          <a:prstGeom prst="rect">
            <a:avLst/>
          </a:prstGeom>
        </p:spPr>
      </p:pic>
      <p:pic>
        <p:nvPicPr>
          <p:cNvPr id="13" name="Picture 12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7121652" y="-369996"/>
            <a:ext cx="2142187" cy="1849428"/>
          </a:xfrm>
          <a:prstGeom prst="rect">
            <a:avLst/>
          </a:prstGeom>
        </p:spPr>
      </p:pic>
      <p:pic>
        <p:nvPicPr>
          <p:cNvPr id="14" name="Picture 13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-1157448" y="2048594"/>
            <a:ext cx="2142187" cy="1849428"/>
          </a:xfrm>
          <a:prstGeom prst="rect">
            <a:avLst/>
          </a:prstGeom>
        </p:spPr>
      </p:pic>
      <p:pic>
        <p:nvPicPr>
          <p:cNvPr id="15" name="Picture 14" descr="noun_160611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667"/>
          <a:stretch/>
        </p:blipFill>
        <p:spPr>
          <a:xfrm>
            <a:off x="63433" y="3826116"/>
            <a:ext cx="2142187" cy="184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833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4701" y="1932344"/>
            <a:ext cx="4776338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OPERATIONALLY EASY TO</a:t>
            </a:r>
          </a:p>
          <a:p>
            <a:pPr algn="ctr">
              <a:lnSpc>
                <a:spcPct val="80000"/>
              </a:lnSpc>
            </a:pPr>
            <a:r>
              <a:rPr lang="en-US" sz="9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GOVERN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noun_12741_cc.png"/>
          <p:cNvPicPr>
            <a:picLocks noChangeAspect="1"/>
          </p:cNvPicPr>
          <p:nvPr/>
        </p:nvPicPr>
        <p:blipFill rotWithShape="1"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13473"/>
          <a:stretch/>
        </p:blipFill>
        <p:spPr>
          <a:xfrm>
            <a:off x="100772" y="295757"/>
            <a:ext cx="5143500" cy="445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6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86" y="-380056"/>
            <a:ext cx="9373476" cy="58584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8586" y="3216570"/>
            <a:ext cx="5538797" cy="1158707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82626" y="3283422"/>
            <a:ext cx="4477585" cy="10977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LIKE MINIONS SENT </a:t>
            </a:r>
          </a:p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TO </a:t>
            </a:r>
            <a:r>
              <a:rPr lang="en-US" sz="4000" dirty="0" smtClean="0">
                <a:solidFill>
                  <a:srgbClr val="FFFF00"/>
                </a:solidFill>
                <a:latin typeface="Helvetica Neue Bold Condensed"/>
                <a:cs typeface="Helvetica Neue Bold Condensed"/>
              </a:rPr>
              <a:t>DO YOUR BIDDING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73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33510" y="2673917"/>
            <a:ext cx="417709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spc="6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TWO MAIN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PROCESSING MODELS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144497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854"/>
          <a:stretch/>
        </p:blipFill>
        <p:spPr>
          <a:xfrm>
            <a:off x="0" y="356303"/>
            <a:ext cx="5143500" cy="443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47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24317" y="3535691"/>
            <a:ext cx="314776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STREAMS</a:t>
            </a:r>
            <a:endParaRPr lang="en-US" sz="6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5" name="Picture 4" descr="icon_23552.png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71" y="360414"/>
            <a:ext cx="4424654" cy="442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73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27850" y="1987658"/>
            <a:ext cx="215134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6000" dirty="0" smtClean="0">
                <a:solidFill>
                  <a:srgbClr val="151A3C"/>
                </a:solidFill>
                <a:latin typeface="Helvetica Neue Bold Condensed"/>
                <a:cs typeface="Helvetica Neue Bold Condensed"/>
              </a:rPr>
              <a:t>TASKS</a:t>
            </a:r>
            <a:endParaRPr lang="en-US" sz="6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89828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773"/>
          <a:stretch/>
        </p:blipFill>
        <p:spPr>
          <a:xfrm>
            <a:off x="531106" y="482022"/>
            <a:ext cx="4612394" cy="402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1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6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  <a:endParaRPr lang="en-US" sz="4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03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9565" y="3196223"/>
            <a:ext cx="7245318" cy="1349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DATA INTEGRATION</a:t>
            </a: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AS A SERVICE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77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8282203" cy="3677478"/>
            <a:chOff x="673645" y="502478"/>
            <a:chExt cx="8282203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3546581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COMPOSTION OF</a:t>
              </a: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MICROSERVICES 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3812348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2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430899" y="733011"/>
            <a:ext cx="9084235" cy="3677478"/>
            <a:chOff x="673645" y="502478"/>
            <a:chExt cx="9084235" cy="3677478"/>
          </a:xfrm>
        </p:grpSpPr>
        <p:sp>
          <p:nvSpPr>
            <p:cNvPr id="2" name="TextBox 1"/>
            <p:cNvSpPr txBox="1"/>
            <p:nvPr/>
          </p:nvSpPr>
          <p:spPr>
            <a:xfrm>
              <a:off x="673645" y="1792349"/>
              <a:ext cx="4677647" cy="10977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latin typeface="Helvetica Neue Bold Condensed"/>
                  <a:cs typeface="Helvetica Neue Bold Condensed"/>
                </a:rPr>
                <a:t>STREAMS AND FLOWS</a:t>
              </a:r>
            </a:p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BECOME YOUR “APP”</a:t>
              </a:r>
              <a:endParaRPr lang="en-US" sz="4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5" name="Picture 4" descr="noun_17270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5797" b="22706"/>
            <a:stretch/>
          </p:blipFill>
          <p:spPr>
            <a:xfrm>
              <a:off x="4614380" y="502478"/>
              <a:ext cx="5143500" cy="36774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139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35609" y="422973"/>
            <a:ext cx="8072783" cy="4297554"/>
            <a:chOff x="220869" y="0"/>
            <a:chExt cx="8072783" cy="4297554"/>
          </a:xfrm>
        </p:grpSpPr>
        <p:pic>
          <p:nvPicPr>
            <p:cNvPr id="2" name="Picture 1" descr="noun_50757_cc.png"/>
            <p:cNvPicPr>
              <a:picLocks noChangeAspect="1"/>
            </p:cNvPicPr>
            <p:nvPr/>
          </p:nvPicPr>
          <p:blipFill rotWithShape="1">
            <a:blip r:embed="rId4" cstate="print">
              <a:alphaModFix am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24423"/>
            <a:stretch/>
          </p:blipFill>
          <p:spPr>
            <a:xfrm flipH="1">
              <a:off x="3150152" y="0"/>
              <a:ext cx="5143500" cy="388730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20869" y="3300358"/>
              <a:ext cx="5305405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OPERATIONAL AND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 smtClean="0">
                  <a:latin typeface="Helvetica Neue Bold Condensed"/>
                  <a:cs typeface="Helvetica Neue Bold Condensed"/>
                </a:rPr>
                <a:t>ORCHESTRATION</a:t>
              </a:r>
              <a:r>
                <a:rPr lang="en-US" sz="3600" dirty="0">
                  <a:latin typeface="Helvetica Neue Bold Condensed"/>
                  <a:cs typeface="Helvetica Neue Bold Condensed"/>
                </a:rPr>
                <a:t> </a:t>
              </a:r>
              <a:r>
                <a:rPr lang="en-US" sz="36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COVERAGE</a:t>
              </a:r>
              <a:endPara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32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03302" y="1932301"/>
            <a:ext cx="2479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3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1589339" y="3188206"/>
            <a:ext cx="5965323" cy="883478"/>
            <a:chOff x="1589339" y="3188206"/>
            <a:chExt cx="5965323" cy="883478"/>
          </a:xfrm>
        </p:grpSpPr>
        <p:grpSp>
          <p:nvGrpSpPr>
            <p:cNvPr id="9" name="Group 8"/>
            <p:cNvGrpSpPr/>
            <p:nvPr/>
          </p:nvGrpSpPr>
          <p:grpSpPr>
            <a:xfrm>
              <a:off x="1589339" y="3188206"/>
              <a:ext cx="5965323" cy="883478"/>
              <a:chOff x="2907670" y="3732696"/>
              <a:chExt cx="5965323" cy="883478"/>
            </a:xfrm>
          </p:grpSpPr>
          <p:pic>
            <p:nvPicPr>
              <p:cNvPr id="10" name="Picture 9" descr="filled-box10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2907670" y="3732696"/>
                <a:ext cx="5965323" cy="883478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201681" y="3935907"/>
                <a:ext cx="1261884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2" name="Picture 11" descr="spring-framework-1200x1200.png"/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4689" y="3334792"/>
              <a:ext cx="491272" cy="491272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2146508" y="2025502"/>
            <a:ext cx="4970785" cy="1259242"/>
            <a:chOff x="2146508" y="2025502"/>
            <a:chExt cx="4970785" cy="1259242"/>
          </a:xfrm>
        </p:grpSpPr>
        <p:grpSp>
          <p:nvGrpSpPr>
            <p:cNvPr id="13" name="Group 12"/>
            <p:cNvGrpSpPr/>
            <p:nvPr/>
          </p:nvGrpSpPr>
          <p:grpSpPr>
            <a:xfrm>
              <a:off x="2146508" y="2203924"/>
              <a:ext cx="2813730" cy="1080820"/>
              <a:chOff x="2892546" y="2298173"/>
              <a:chExt cx="2813730" cy="1080820"/>
            </a:xfrm>
          </p:grpSpPr>
          <p:pic>
            <p:nvPicPr>
              <p:cNvPr id="14" name="Picture 13" descr="filled-box10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546" y="2298173"/>
                <a:ext cx="2813730" cy="108082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3213883" y="2455367"/>
                <a:ext cx="1980029" cy="7207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Integration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6" name="Picture 15" descr="filled-box10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5145234" y="2025502"/>
              <a:ext cx="1972059" cy="12117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594077" y="2203924"/>
              <a:ext cx="1261884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Spring</a:t>
              </a:r>
            </a:p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Batch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18900" y="1071816"/>
            <a:ext cx="5252437" cy="1095373"/>
            <a:chOff x="2118900" y="1071816"/>
            <a:chExt cx="5252437" cy="1095373"/>
          </a:xfrm>
        </p:grpSpPr>
        <p:grpSp>
          <p:nvGrpSpPr>
            <p:cNvPr id="18" name="Group 17"/>
            <p:cNvGrpSpPr/>
            <p:nvPr/>
          </p:nvGrpSpPr>
          <p:grpSpPr>
            <a:xfrm>
              <a:off x="2118900" y="1071816"/>
              <a:ext cx="2841338" cy="1095373"/>
              <a:chOff x="3138276" y="1082260"/>
              <a:chExt cx="2841338" cy="1095373"/>
            </a:xfrm>
          </p:grpSpPr>
          <p:pic>
            <p:nvPicPr>
              <p:cNvPr id="19" name="Picture 18" descr="filled-box9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0"/>
                <a:ext cx="2841338" cy="1095373"/>
              </a:xfrm>
              <a:prstGeom prst="rect">
                <a:avLst/>
              </a:prstGeom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3436455" y="1177814"/>
                <a:ext cx="22621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 Cloud</a:t>
                </a:r>
              </a:p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Stream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4877414" y="1076384"/>
              <a:ext cx="2493923" cy="1017104"/>
              <a:chOff x="5227115" y="1313957"/>
              <a:chExt cx="2493923" cy="1017104"/>
            </a:xfrm>
          </p:grpSpPr>
          <p:pic>
            <p:nvPicPr>
              <p:cNvPr id="21" name="Picture 20" descr="filled-box3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7115" y="1313957"/>
                <a:ext cx="2493923" cy="1017104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292504" y="1315948"/>
                <a:ext cx="2262158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Spring Cloud</a:t>
                </a:r>
              </a:p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Task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</p:grpSp>
      <p:pic>
        <p:nvPicPr>
          <p:cNvPr id="28" name="Picture 27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7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3205974" cy="1482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7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7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3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2881547" cy="1556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MESSAGE</a:t>
            </a:r>
          </a:p>
          <a:p>
            <a:pPr>
              <a:lnSpc>
                <a:spcPct val="80000"/>
              </a:lnSpc>
            </a:pPr>
            <a:r>
              <a:rPr lang="en-US" sz="71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DRIVEN</a:t>
            </a:r>
            <a:endParaRPr lang="en-US" sz="71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noun_300489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550"/>
          <a:stretch/>
        </p:blipFill>
        <p:spPr>
          <a:xfrm rot="773112">
            <a:off x="3948433" y="492632"/>
            <a:ext cx="4658816" cy="40275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444193" y="2135691"/>
            <a:ext cx="6255614" cy="872119"/>
            <a:chOff x="1473976" y="2135691"/>
            <a:chExt cx="6255614" cy="872119"/>
          </a:xfrm>
        </p:grpSpPr>
        <p:grpSp>
          <p:nvGrpSpPr>
            <p:cNvPr id="6" name="Group 5"/>
            <p:cNvGrpSpPr/>
            <p:nvPr/>
          </p:nvGrpSpPr>
          <p:grpSpPr>
            <a:xfrm>
              <a:off x="3340517" y="2223644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94165" y="1177814"/>
                <a:ext cx="214674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transformer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473976" y="2270440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952944" y="1315948"/>
                <a:ext cx="9412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time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4" name="Picture 13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566885" y="2135691"/>
              <a:ext cx="116270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83878" y="2333223"/>
              <a:ext cx="67197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log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784866" y="2572356"/>
              <a:ext cx="700691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992754" y="2593913"/>
              <a:ext cx="700691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5855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444193" y="2135691"/>
            <a:ext cx="6255614" cy="872119"/>
            <a:chOff x="1473976" y="2135691"/>
            <a:chExt cx="6255614" cy="872119"/>
          </a:xfrm>
        </p:grpSpPr>
        <p:grpSp>
          <p:nvGrpSpPr>
            <p:cNvPr id="6" name="Group 5"/>
            <p:cNvGrpSpPr/>
            <p:nvPr/>
          </p:nvGrpSpPr>
          <p:grpSpPr>
            <a:xfrm>
              <a:off x="3340517" y="2223644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494165" y="1177814"/>
                <a:ext cx="214674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transformer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1473976" y="2270440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5952944" y="1315948"/>
                <a:ext cx="941283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time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pic>
          <p:nvPicPr>
            <p:cNvPr id="14" name="Picture 13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6566885" y="2135691"/>
              <a:ext cx="116270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83878" y="2333223"/>
              <a:ext cx="67197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log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784866" y="2572356"/>
              <a:ext cx="7006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5992754" y="2593913"/>
              <a:ext cx="70069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6022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0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7967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Source.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7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8800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Processor.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5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1509" y="2248585"/>
            <a:ext cx="7411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36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EnableBinding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(</a:t>
            </a:r>
            <a:r>
              <a:rPr lang="en-US" sz="3600" dirty="0" err="1" smtClean="0">
                <a:solidFill>
                  <a:srgbClr val="A9B7C2"/>
                </a:solidFill>
                <a:latin typeface="Menlo Regular"/>
                <a:cs typeface="Menlo Regular"/>
              </a:rPr>
              <a:t>Sink.</a:t>
            </a:r>
            <a:r>
              <a:rPr lang="en-US" sz="3600" dirty="0" err="1" smtClean="0">
                <a:solidFill>
                  <a:srgbClr val="C1641E"/>
                </a:solidFill>
                <a:latin typeface="Menlo Regular"/>
                <a:cs typeface="Menlo Regular"/>
              </a:rPr>
              <a:t>class</a:t>
            </a:r>
            <a:r>
              <a:rPr lang="en-US" sz="3600" dirty="0" smtClean="0">
                <a:solidFill>
                  <a:srgbClr val="ADAB0E"/>
                </a:solidFill>
                <a:latin typeface="Menlo Regular"/>
                <a:cs typeface="Menlo Regular"/>
              </a:rPr>
              <a:t>)</a:t>
            </a:r>
            <a:endParaRPr lang="en-US" sz="36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46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75" t="4874" r="6223" b="4468"/>
          <a:stretch/>
        </p:blipFill>
        <p:spPr>
          <a:xfrm>
            <a:off x="2373199" y="250698"/>
            <a:ext cx="4444073" cy="4662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27444" y="1983704"/>
            <a:ext cx="3541258" cy="1455337"/>
          </a:xfrm>
          <a:prstGeom prst="rect">
            <a:avLst/>
          </a:prstGeom>
          <a:solidFill>
            <a:srgbClr val="2D2D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3216" y="2101860"/>
            <a:ext cx="3448554" cy="11207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65" y="2076401"/>
            <a:ext cx="3448554" cy="11207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6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218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2021" y="672821"/>
            <a:ext cx="4712591" cy="47125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5889" y="672821"/>
            <a:ext cx="2695898" cy="1351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5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BATTLE</a:t>
            </a:r>
          </a:p>
          <a:p>
            <a:pPr algn="ctr">
              <a:lnSpc>
                <a:spcPct val="80000"/>
              </a:lnSpc>
            </a:pPr>
            <a:r>
              <a:rPr lang="en-US" sz="55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TESTED</a:t>
            </a:r>
            <a:endParaRPr lang="en-US" sz="55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93056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16_Example_of_a_Use_Case_Diagram.png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41" y="292208"/>
            <a:ext cx="7172330" cy="46642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3378" y="430270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19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57468"/>
              <a:ext cx="5225989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INGESTION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66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77315" cy="1938992"/>
            <a:chOff x="1623396" y="1202052"/>
            <a:chExt cx="6577315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2140993"/>
              <a:ext cx="5740760" cy="66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TRANSFORMATION</a:t>
              </a:r>
              <a:endParaRPr lang="en-US" sz="4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93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1602868"/>
              <a:ext cx="5383538" cy="12408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REAL-TIME</a:t>
              </a:r>
            </a:p>
            <a:p>
              <a:pPr>
                <a:lnSpc>
                  <a:spcPct val="80000"/>
                </a:lnSpc>
              </a:pPr>
              <a:r>
                <a:rPr lang="en-US" sz="55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PROCESSING</a:t>
              </a:r>
              <a:endParaRPr lang="en-US" sz="55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0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59951" y="1983143"/>
              <a:ext cx="118494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IOT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08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0" y="564500"/>
            <a:ext cx="4394906" cy="43949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6322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INTEGRATION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6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947019" y="2346328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78585" y="404852"/>
            <a:ext cx="2625876" cy="67214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00082" y="471703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13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2929007" cy="175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95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TASK</a:t>
            </a:r>
            <a:endParaRPr lang="en-US" sz="9500" spc="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cloud-BW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620" y="148308"/>
            <a:ext cx="51435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0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740376"/>
            <a:ext cx="3822111" cy="1329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00" spc="3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MICROSERVICES</a:t>
            </a:r>
          </a:p>
          <a:p>
            <a:pPr>
              <a:lnSpc>
                <a:spcPct val="80000"/>
              </a:lnSpc>
            </a:pPr>
            <a:r>
              <a:rPr lang="en-US" sz="60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THAT END</a:t>
            </a:r>
            <a:endParaRPr lang="en-US" sz="6000" spc="6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noun_38703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585"/>
          <a:stretch/>
        </p:blipFill>
        <p:spPr>
          <a:xfrm>
            <a:off x="3351441" y="371312"/>
            <a:ext cx="5143500" cy="4393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01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64690" cy="1938992"/>
            <a:chOff x="1623396" y="1202052"/>
            <a:chExt cx="6564690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4839786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TASK REPOSITORY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37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564690" cy="1938992"/>
            <a:chOff x="1623396" y="1202052"/>
            <a:chExt cx="6564690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540655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 INTEGRATION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85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697284" cy="1938992"/>
            <a:chOff x="1623396" y="1202052"/>
            <a:chExt cx="6697284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4007" y="2077107"/>
              <a:ext cx="5856673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 INTEGRATION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614956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33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80484" y="2217807"/>
            <a:ext cx="35830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4000" dirty="0" err="1" smtClean="0">
                <a:solidFill>
                  <a:srgbClr val="ADAB0E"/>
                </a:solidFill>
                <a:latin typeface="Menlo Regular"/>
                <a:cs typeface="Menlo Regular"/>
              </a:rPr>
              <a:t>EnableTask</a:t>
            </a:r>
            <a:endParaRPr lang="en-US" sz="40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3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375" t="4874" r="6223" b="4468"/>
          <a:stretch/>
        </p:blipFill>
        <p:spPr>
          <a:xfrm>
            <a:off x="2373199" y="250698"/>
            <a:ext cx="4444073" cy="46629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34619" y="1962179"/>
            <a:ext cx="3541258" cy="1455337"/>
          </a:xfrm>
          <a:prstGeom prst="rect">
            <a:avLst/>
          </a:prstGeom>
          <a:solidFill>
            <a:srgbClr val="2D2D3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3216" y="2101860"/>
            <a:ext cx="3448554" cy="11207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065" y="2076401"/>
            <a:ext cx="3448554" cy="1120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72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noun_218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2021" y="672821"/>
            <a:ext cx="4712591" cy="47125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95889" y="672821"/>
            <a:ext cx="2695898" cy="1351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5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BATTLE</a:t>
            </a:r>
          </a:p>
          <a:p>
            <a:pPr algn="ctr">
              <a:lnSpc>
                <a:spcPct val="80000"/>
              </a:lnSpc>
            </a:pPr>
            <a:r>
              <a:rPr lang="en-US" sz="5500" spc="6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TESTED</a:t>
            </a:r>
            <a:endParaRPr lang="en-US" sz="55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382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_16_Example_of_a_Use_Case_Diagram.png"/>
          <p:cNvPicPr>
            <a:picLocks noChangeAspect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741" y="292208"/>
            <a:ext cx="7172330" cy="46642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33378" y="430270"/>
            <a:ext cx="30059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USE CASES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42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49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57468"/>
              <a:ext cx="400414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 JOBS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6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548098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ONE OFF PROCESSES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8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4262705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ETL PROCESSES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3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1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5204568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FINITE PROCESSING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7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2072268"/>
              <a:ext cx="3828553" cy="7335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SCIENCE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63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2525" y="2540239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8585" y="404852"/>
            <a:ext cx="2625876" cy="672146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0082" y="471703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331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22" y="272645"/>
            <a:ext cx="5186388" cy="5186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553" y="740376"/>
            <a:ext cx="3685624" cy="1304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CLOUD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 FLOW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561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9629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 descr="new-and-improved-sticker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410" y="100448"/>
            <a:ext cx="2242220" cy="22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88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3553" y="1134995"/>
            <a:ext cx="4226325" cy="1010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TAKES ADVANTAGE OF</a:t>
            </a:r>
          </a:p>
          <a:p>
            <a:pPr>
              <a:lnSpc>
                <a:spcPct val="80000"/>
              </a:lnSpc>
            </a:pPr>
            <a:r>
              <a:rPr lang="en-US" sz="3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MODERN PLATFORMS</a:t>
            </a:r>
            <a:endParaRPr lang="en-US" sz="37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noun_100718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928"/>
          <a:stretch/>
        </p:blipFill>
        <p:spPr>
          <a:xfrm>
            <a:off x="2066481" y="-406471"/>
            <a:ext cx="7781005" cy="5763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50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57081" cy="1938992"/>
            <a:chOff x="1623396" y="1202052"/>
            <a:chExt cx="6457081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00068"/>
              <a:ext cx="5634876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CLOUDFOUNDRY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8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29629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XD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5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14418"/>
              <a:ext cx="4588348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KUBERNETES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61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907243"/>
              <a:ext cx="2364093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LOCAL</a:t>
              </a:r>
              <a:endParaRPr lang="en-US" sz="26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5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rgbClr val="233B0E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3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422" y="-351772"/>
            <a:ext cx="5186388" cy="51863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2772" y="3199597"/>
            <a:ext cx="8763076" cy="144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7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WHAT IS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DATA FLOW?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64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39602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35"/>
          <a:stretch/>
        </p:blipFill>
        <p:spPr>
          <a:xfrm>
            <a:off x="190734" y="581167"/>
            <a:ext cx="5143500" cy="44627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90576" y="3100915"/>
            <a:ext cx="3934815" cy="1273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7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</a:p>
          <a:p>
            <a:pPr algn="r">
              <a:lnSpc>
                <a:spcPct val="80000"/>
              </a:lnSpc>
            </a:pPr>
            <a:r>
              <a:rPr lang="en-US" sz="47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ORCHESTRATES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803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3" name="Picture 2" descr="Screen Shot 2016-06-21 at 10.05.2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24" y="816617"/>
            <a:ext cx="7426552" cy="35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494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2" name="Picture 1" descr="Screen Shot 2016-06-21 at 10.09.1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3" y="411391"/>
            <a:ext cx="7336714" cy="432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9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00210" y="1794589"/>
            <a:ext cx="5743580" cy="1192660"/>
            <a:chOff x="681076" y="1794589"/>
            <a:chExt cx="5743580" cy="1192660"/>
          </a:xfrm>
        </p:grpSpPr>
        <p:sp>
          <p:nvSpPr>
            <p:cNvPr id="5" name="TextBox 4"/>
            <p:cNvSpPr txBox="1"/>
            <p:nvPr/>
          </p:nvSpPr>
          <p:spPr>
            <a:xfrm>
              <a:off x="681076" y="2340918"/>
              <a:ext cx="5743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A9B7C2"/>
                  </a:solidFill>
                  <a:latin typeface="Menlo Regular"/>
                  <a:cs typeface="Menlo Regular"/>
                </a:rPr>
                <a:t>http | </a:t>
              </a:r>
              <a:r>
                <a:rPr lang="en-US" sz="3600" dirty="0" smtClean="0">
                  <a:solidFill>
                    <a:srgbClr val="A9B7C2"/>
                  </a:solidFill>
                  <a:latin typeface="Menlo Regular"/>
                  <a:cs typeface="Menlo Regular"/>
                </a:rPr>
                <a:t>filter | </a:t>
              </a:r>
              <a:r>
                <a:rPr lang="en-US" sz="3600" dirty="0" err="1" smtClean="0">
                  <a:solidFill>
                    <a:srgbClr val="A9B7C2"/>
                  </a:solidFill>
                  <a:latin typeface="Menlo Regular"/>
                  <a:cs typeface="Menlo Regular"/>
                </a:rPr>
                <a:t>hdfs</a:t>
              </a:r>
              <a:endParaRPr lang="en-US" sz="3600" dirty="0">
                <a:solidFill>
                  <a:srgbClr val="A9B7C2"/>
                </a:solidFill>
                <a:latin typeface="Menlo Regular"/>
                <a:cs typeface="Menlo Regular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273" y="1794589"/>
              <a:ext cx="18523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>
                      <a:lumMod val="65000"/>
                    </a:schemeClr>
                  </a:solidFill>
                  <a:latin typeface="Menlo Regular"/>
                  <a:cs typeface="Menlo Regular"/>
                </a:rPr>
                <a:t>// DSL</a:t>
              </a:r>
              <a:endParaRPr lang="en-US" sz="3600" dirty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6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00210" y="1794589"/>
            <a:ext cx="5743580" cy="1192660"/>
            <a:chOff x="681076" y="1794589"/>
            <a:chExt cx="5743580" cy="1192660"/>
          </a:xfrm>
        </p:grpSpPr>
        <p:sp>
          <p:nvSpPr>
            <p:cNvPr id="5" name="TextBox 4"/>
            <p:cNvSpPr txBox="1"/>
            <p:nvPr/>
          </p:nvSpPr>
          <p:spPr>
            <a:xfrm>
              <a:off x="681076" y="2340918"/>
              <a:ext cx="57435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A9B7C2"/>
                  </a:solidFill>
                  <a:latin typeface="Menlo Regular"/>
                  <a:cs typeface="Menlo Regular"/>
                </a:rPr>
                <a:t>http </a:t>
              </a:r>
              <a:r>
                <a:rPr lang="en-US" sz="3600" dirty="0">
                  <a:solidFill>
                    <a:srgbClr val="FF0000"/>
                  </a:solidFill>
                  <a:latin typeface="Menlo Regular"/>
                  <a:cs typeface="Menlo Regular"/>
                </a:rPr>
                <a:t>|</a:t>
              </a:r>
              <a:r>
                <a:rPr lang="en-US" sz="3600" dirty="0">
                  <a:solidFill>
                    <a:srgbClr val="A9B7C2"/>
                  </a:solidFill>
                  <a:latin typeface="Menlo Regular"/>
                  <a:cs typeface="Menlo Regular"/>
                </a:rPr>
                <a:t> </a:t>
              </a:r>
              <a:r>
                <a:rPr lang="en-US" sz="3600" dirty="0" smtClean="0">
                  <a:solidFill>
                    <a:srgbClr val="A9B7C2"/>
                  </a:solidFill>
                  <a:latin typeface="Menlo Regular"/>
                  <a:cs typeface="Menlo Regular"/>
                </a:rPr>
                <a:t>filter </a:t>
              </a:r>
              <a:r>
                <a:rPr lang="en-US" sz="3600" dirty="0" smtClean="0">
                  <a:solidFill>
                    <a:srgbClr val="FF0000"/>
                  </a:solidFill>
                  <a:latin typeface="Menlo Regular"/>
                  <a:cs typeface="Menlo Regular"/>
                </a:rPr>
                <a:t>|</a:t>
              </a:r>
              <a:r>
                <a:rPr lang="en-US" sz="3600" dirty="0" smtClean="0">
                  <a:solidFill>
                    <a:srgbClr val="A9B7C2"/>
                  </a:solidFill>
                  <a:latin typeface="Menlo Regular"/>
                  <a:cs typeface="Menlo Regular"/>
                </a:rPr>
                <a:t> </a:t>
              </a:r>
              <a:r>
                <a:rPr lang="en-US" sz="3600" dirty="0" err="1" smtClean="0">
                  <a:solidFill>
                    <a:srgbClr val="A9B7C2"/>
                  </a:solidFill>
                  <a:latin typeface="Menlo Regular"/>
                  <a:cs typeface="Menlo Regular"/>
                </a:rPr>
                <a:t>hdfs</a:t>
              </a:r>
              <a:endParaRPr lang="en-US" sz="3600" dirty="0">
                <a:solidFill>
                  <a:srgbClr val="A9B7C2"/>
                </a:solidFill>
                <a:latin typeface="Menlo Regular"/>
                <a:cs typeface="Menlo Regular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273" y="1794589"/>
              <a:ext cx="18523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 smtClean="0">
                  <a:solidFill>
                    <a:schemeClr val="bg1">
                      <a:lumMod val="65000"/>
                    </a:schemeClr>
                  </a:solidFill>
                  <a:latin typeface="Menlo Regular"/>
                  <a:cs typeface="Menlo Regular"/>
                </a:rPr>
                <a:t>// DSL</a:t>
              </a:r>
              <a:endParaRPr lang="en-US" sz="3600" dirty="0">
                <a:solidFill>
                  <a:schemeClr val="bg1">
                    <a:lumMod val="65000"/>
                  </a:schemeClr>
                </a:solidFill>
                <a:latin typeface="Menlo Regular"/>
                <a:cs typeface="Menlo Regular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4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57775" y="3100915"/>
            <a:ext cx="3467616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NO INSTALLED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CONTAINERS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 descr="loading-gif.gif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886" y="634973"/>
            <a:ext cx="4023108" cy="40077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09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89566" y="3100915"/>
            <a:ext cx="3635825" cy="1275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EVERYTHING IS</a:t>
            </a:r>
          </a:p>
          <a:p>
            <a:pPr algn="r">
              <a:lnSpc>
                <a:spcPct val="80000"/>
              </a:lnSpc>
            </a:pPr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BOOT</a:t>
            </a:r>
            <a:endParaRPr lang="en-US" sz="5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79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25164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STREAM</a:t>
            </a:r>
            <a:endParaRPr lang="en-US" sz="50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12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4359" y="2984656"/>
            <a:ext cx="393103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BOOT APP FOR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SERVER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6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94359" y="2984656"/>
            <a:ext cx="393103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 BOOT APP FOR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SHELL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" name="Picture 3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56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7239" y="2984656"/>
            <a:ext cx="4588152" cy="1403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ALL BOOT APPS</a:t>
            </a:r>
          </a:p>
          <a:p>
            <a:pPr algn="r"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FOR OTB APPS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spring-boot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07" y="493637"/>
            <a:ext cx="3985235" cy="39852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95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79583" y="2198617"/>
            <a:ext cx="3407619" cy="696212"/>
            <a:chOff x="2904457" y="1082261"/>
            <a:chExt cx="3407619" cy="696212"/>
          </a:xfrm>
        </p:grpSpPr>
        <p:pic>
          <p:nvPicPr>
            <p:cNvPr id="10" name="Picture 9" descr="filled-box9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57" y="1082261"/>
              <a:ext cx="3407619" cy="69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28683" y="1177814"/>
              <a:ext cx="28777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Data Flow Server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56725" y="2283016"/>
            <a:ext cx="1466796" cy="560235"/>
            <a:chOff x="5698142" y="1313957"/>
            <a:chExt cx="1466796" cy="560235"/>
          </a:xfrm>
        </p:grpSpPr>
        <p:pic>
          <p:nvPicPr>
            <p:cNvPr id="8" name="Picture 7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2" y="1313957"/>
              <a:ext cx="1466796" cy="5602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46532" y="1315948"/>
              <a:ext cx="95410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shell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1" name="Straight Arrow Connector 20"/>
          <p:cNvCxnSpPr>
            <a:stCxn id="10" idx="2"/>
          </p:cNvCxnSpPr>
          <p:nvPr/>
        </p:nvCxnSpPr>
        <p:spPr>
          <a:xfrm>
            <a:off x="3383393" y="2894829"/>
            <a:ext cx="0" cy="4417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08352" y="2532697"/>
            <a:ext cx="1524764" cy="9358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>
            <a:off x="2511365" y="3336571"/>
            <a:ext cx="1574123" cy="1040291"/>
          </a:xfrm>
          <a:prstGeom prst="can">
            <a:avLst/>
          </a:prstGeom>
          <a:noFill/>
          <a:ln w="635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20480" y="766638"/>
            <a:ext cx="1162705" cy="872119"/>
            <a:chOff x="2391968" y="806033"/>
            <a:chExt cx="1162705" cy="872119"/>
          </a:xfrm>
        </p:grpSpPr>
        <p:pic>
          <p:nvPicPr>
            <p:cNvPr id="24" name="Picture 23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604750" y="919824"/>
              <a:ext cx="76174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app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01996" y="766638"/>
            <a:ext cx="1162705" cy="872119"/>
            <a:chOff x="2391968" y="806033"/>
            <a:chExt cx="1162705" cy="872119"/>
          </a:xfrm>
        </p:grpSpPr>
        <p:pic>
          <p:nvPicPr>
            <p:cNvPr id="26" name="Picture 25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604750" y="919824"/>
              <a:ext cx="76174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app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183512" y="766638"/>
            <a:ext cx="1162705" cy="872119"/>
            <a:chOff x="2391968" y="806033"/>
            <a:chExt cx="1162705" cy="872119"/>
          </a:xfrm>
        </p:grpSpPr>
        <p:pic>
          <p:nvPicPr>
            <p:cNvPr id="29" name="Picture 28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2604750" y="919824"/>
              <a:ext cx="76174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app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3" name="Elbow Connector 32"/>
          <p:cNvCxnSpPr>
            <a:stCxn id="10" idx="0"/>
            <a:endCxn id="24" idx="0"/>
          </p:cNvCxnSpPr>
          <p:nvPr/>
        </p:nvCxnSpPr>
        <p:spPr>
          <a:xfrm rot="16200000" flipV="1">
            <a:off x="2412683" y="1227906"/>
            <a:ext cx="559860" cy="1381561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0" idx="0"/>
            <a:endCxn id="29" idx="0"/>
          </p:cNvCxnSpPr>
          <p:nvPr/>
        </p:nvCxnSpPr>
        <p:spPr>
          <a:xfrm rot="5400000" flipH="1" flipV="1">
            <a:off x="3794198" y="1227952"/>
            <a:ext cx="559860" cy="1381471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0" idx="0"/>
            <a:endCxn id="26" idx="0"/>
          </p:cNvCxnSpPr>
          <p:nvPr/>
        </p:nvCxnSpPr>
        <p:spPr>
          <a:xfrm rot="16200000" flipV="1">
            <a:off x="3103441" y="1918664"/>
            <a:ext cx="559860" cy="45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6256725" y="2981027"/>
            <a:ext cx="1675919" cy="560235"/>
            <a:chOff x="5698141" y="1313957"/>
            <a:chExt cx="1675919" cy="560235"/>
          </a:xfrm>
        </p:grpSpPr>
        <p:pic>
          <p:nvPicPr>
            <p:cNvPr id="32" name="Picture 31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1" y="1313957"/>
              <a:ext cx="1675919" cy="56023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5717319" y="1315948"/>
              <a:ext cx="1518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browser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13" name="Straight Connector 12"/>
          <p:cNvCxnSpPr/>
          <p:nvPr/>
        </p:nvCxnSpPr>
        <p:spPr>
          <a:xfrm>
            <a:off x="5471583" y="2532697"/>
            <a:ext cx="0" cy="80387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71583" y="3336571"/>
            <a:ext cx="861533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681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679583" y="2198617"/>
            <a:ext cx="3407619" cy="696212"/>
            <a:chOff x="2904457" y="1082261"/>
            <a:chExt cx="3407619" cy="696212"/>
          </a:xfrm>
        </p:grpSpPr>
        <p:pic>
          <p:nvPicPr>
            <p:cNvPr id="10" name="Picture 9" descr="filled-box9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4457" y="1082261"/>
              <a:ext cx="3407619" cy="69621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128683" y="1177814"/>
              <a:ext cx="287771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Data Flow Server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256725" y="2283016"/>
            <a:ext cx="1466796" cy="560235"/>
            <a:chOff x="5698142" y="1313957"/>
            <a:chExt cx="1466796" cy="560235"/>
          </a:xfrm>
        </p:grpSpPr>
        <p:pic>
          <p:nvPicPr>
            <p:cNvPr id="8" name="Picture 7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2" y="1313957"/>
              <a:ext cx="1466796" cy="560235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46532" y="1315948"/>
              <a:ext cx="95410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shell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21" name="Straight Arrow Connector 20"/>
          <p:cNvCxnSpPr>
            <a:stCxn id="10" idx="2"/>
          </p:cNvCxnSpPr>
          <p:nvPr/>
        </p:nvCxnSpPr>
        <p:spPr>
          <a:xfrm>
            <a:off x="3383393" y="2894829"/>
            <a:ext cx="0" cy="441742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08352" y="2532697"/>
            <a:ext cx="1524764" cy="9358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n 1"/>
          <p:cNvSpPr/>
          <p:nvPr/>
        </p:nvSpPr>
        <p:spPr>
          <a:xfrm>
            <a:off x="2511365" y="3336571"/>
            <a:ext cx="1574123" cy="1040291"/>
          </a:xfrm>
          <a:prstGeom prst="can">
            <a:avLst/>
          </a:prstGeom>
          <a:noFill/>
          <a:ln w="635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25310" y="526652"/>
            <a:ext cx="1576685" cy="872119"/>
            <a:chOff x="2196798" y="806031"/>
            <a:chExt cx="1576685" cy="872119"/>
          </a:xfrm>
        </p:grpSpPr>
        <p:pic>
          <p:nvPicPr>
            <p:cNvPr id="24" name="Picture 23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196798" y="806031"/>
              <a:ext cx="1576685" cy="87211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335446" y="919824"/>
              <a:ext cx="1300356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twitter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801996" y="526652"/>
            <a:ext cx="1162705" cy="872119"/>
            <a:chOff x="2391968" y="806033"/>
            <a:chExt cx="1162705" cy="872119"/>
          </a:xfrm>
        </p:grpSpPr>
        <p:pic>
          <p:nvPicPr>
            <p:cNvPr id="26" name="Picture 25" descr="filled-box10.png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391968" y="806033"/>
              <a:ext cx="1162705" cy="87211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623986" y="919824"/>
              <a:ext cx="723275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file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3" name="Elbow Connector 32"/>
          <p:cNvCxnSpPr>
            <a:stCxn id="10" idx="0"/>
            <a:endCxn id="24" idx="0"/>
          </p:cNvCxnSpPr>
          <p:nvPr/>
        </p:nvCxnSpPr>
        <p:spPr>
          <a:xfrm rot="16200000" flipV="1">
            <a:off x="2298600" y="1113823"/>
            <a:ext cx="799846" cy="1369741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0" idx="0"/>
            <a:endCxn id="26" idx="0"/>
          </p:cNvCxnSpPr>
          <p:nvPr/>
        </p:nvCxnSpPr>
        <p:spPr>
          <a:xfrm rot="16200000" flipV="1">
            <a:off x="2983448" y="1798671"/>
            <a:ext cx="799846" cy="45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10" idx="0"/>
            <a:endCxn id="44" idx="2"/>
          </p:cNvCxnSpPr>
          <p:nvPr/>
        </p:nvCxnSpPr>
        <p:spPr>
          <a:xfrm rot="5400000" flipH="1" flipV="1">
            <a:off x="4168704" y="605994"/>
            <a:ext cx="807313" cy="2377935"/>
          </a:xfrm>
          <a:prstGeom prst="bentConnector3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3818027" y="695092"/>
            <a:ext cx="3886602" cy="696212"/>
            <a:chOff x="4086347" y="936554"/>
            <a:chExt cx="3886602" cy="696212"/>
          </a:xfrm>
        </p:grpSpPr>
        <p:pic>
          <p:nvPicPr>
            <p:cNvPr id="44" name="Picture 43" descr="filled-box9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6347" y="936554"/>
              <a:ext cx="3886602" cy="696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335490" y="987745"/>
              <a:ext cx="3262432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field-value-counter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256725" y="2981027"/>
            <a:ext cx="1675919" cy="560235"/>
            <a:chOff x="5698141" y="1313957"/>
            <a:chExt cx="1675919" cy="560235"/>
          </a:xfrm>
        </p:grpSpPr>
        <p:pic>
          <p:nvPicPr>
            <p:cNvPr id="29" name="Picture 28" descr="filled-box3.png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141" y="1313957"/>
              <a:ext cx="1675919" cy="560235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717319" y="1315948"/>
              <a:ext cx="151836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 smtClean="0">
                  <a:solidFill>
                    <a:schemeClr val="bg1"/>
                  </a:solidFill>
                  <a:latin typeface="FFF Tusj Bold"/>
                  <a:cs typeface="FFF Tusj Bold"/>
                </a:rPr>
                <a:t>browser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5471583" y="2532697"/>
            <a:ext cx="0" cy="803874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471583" y="3336571"/>
            <a:ext cx="861533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1452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146999" y="1767014"/>
            <a:ext cx="6850002" cy="1609472"/>
            <a:chOff x="1414411" y="2223644"/>
            <a:chExt cx="6850002" cy="1609472"/>
          </a:xfrm>
        </p:grpSpPr>
        <p:grpSp>
          <p:nvGrpSpPr>
            <p:cNvPr id="6" name="Group 5"/>
            <p:cNvGrpSpPr/>
            <p:nvPr/>
          </p:nvGrpSpPr>
          <p:grpSpPr>
            <a:xfrm>
              <a:off x="1414411" y="2223644"/>
              <a:ext cx="2841338" cy="696212"/>
              <a:chOff x="3138276" y="1082261"/>
              <a:chExt cx="2841338" cy="696212"/>
            </a:xfrm>
          </p:grpSpPr>
          <p:pic>
            <p:nvPicPr>
              <p:cNvPr id="10" name="Picture 9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621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3917359" y="1177814"/>
                <a:ext cx="130035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twitter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677919" y="2291633"/>
              <a:ext cx="1466796" cy="560235"/>
              <a:chOff x="5698142" y="1313957"/>
              <a:chExt cx="1466796" cy="560235"/>
            </a:xfrm>
          </p:grpSpPr>
          <p:pic>
            <p:nvPicPr>
              <p:cNvPr id="8" name="Picture 7" descr="filled-box3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8142" y="1313957"/>
                <a:ext cx="1466796" cy="56023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061948" y="1315948"/>
                <a:ext cx="723275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file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21" name="Straight Arrow Connector 20"/>
            <p:cNvCxnSpPr/>
            <p:nvPr/>
          </p:nvCxnSpPr>
          <p:spPr>
            <a:xfrm>
              <a:off x="4033690" y="2593549"/>
              <a:ext cx="700691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4507983" y="3136904"/>
              <a:ext cx="3756430" cy="696212"/>
              <a:chOff x="2700026" y="1082261"/>
              <a:chExt cx="3756430" cy="696212"/>
            </a:xfrm>
          </p:grpSpPr>
          <p:pic>
            <p:nvPicPr>
              <p:cNvPr id="17" name="Picture 16" descr="filled-box9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700026" y="1082261"/>
                <a:ext cx="3756430" cy="696212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936324" y="1177814"/>
                <a:ext cx="3262432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 smtClean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field-value-counter</a:t>
                </a:r>
                <a:endParaRPr lang="en-US" sz="2500" dirty="0">
                  <a:solidFill>
                    <a:schemeClr val="bg1"/>
                  </a:solidFill>
                  <a:latin typeface="FFF Tusj Bold"/>
                  <a:cs typeface="FFF Tusj Bold"/>
                </a:endParaRPr>
              </a:p>
            </p:txBody>
          </p:sp>
        </p:grpSp>
        <p:cxnSp>
          <p:nvCxnSpPr>
            <p:cNvPr id="25" name="Straight Connector 24"/>
            <p:cNvCxnSpPr/>
            <p:nvPr/>
          </p:nvCxnSpPr>
          <p:spPr>
            <a:xfrm>
              <a:off x="4255749" y="2593549"/>
              <a:ext cx="0" cy="876441"/>
            </a:xfrm>
            <a:prstGeom prst="line">
              <a:avLst/>
            </a:prstGeom>
            <a:ln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4255749" y="3469990"/>
              <a:ext cx="422170" cy="0"/>
            </a:xfrm>
            <a:prstGeom prst="straightConnector1">
              <a:avLst/>
            </a:prstGeom>
            <a:ln>
              <a:solidFill>
                <a:srgbClr val="FFFFF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487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96993" y="2685673"/>
            <a:ext cx="147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Stream Demo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460" y="0"/>
            <a:ext cx="9515210" cy="51435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78585" y="1549556"/>
            <a:ext cx="2625876" cy="67214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00082" y="1616407"/>
            <a:ext cx="1390620" cy="605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DEMO</a:t>
            </a:r>
            <a:endParaRPr lang="en-US" sz="4000" dirty="0">
              <a:solidFill>
                <a:srgbClr val="FFFF00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40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73770" y="711549"/>
            <a:ext cx="8318833" cy="3720403"/>
            <a:chOff x="473770" y="366673"/>
            <a:chExt cx="8318833" cy="3720403"/>
          </a:xfrm>
        </p:grpSpPr>
        <p:sp>
          <p:nvSpPr>
            <p:cNvPr id="2" name="TextBox 1"/>
            <p:cNvSpPr txBox="1"/>
            <p:nvPr/>
          </p:nvSpPr>
          <p:spPr>
            <a:xfrm>
              <a:off x="473770" y="444083"/>
              <a:ext cx="4956679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dirty="0" smtClean="0">
                  <a:latin typeface="Helvetica Neue Bold Condensed"/>
                  <a:cs typeface="Helvetica Neue Bold Condensed"/>
                </a:rPr>
                <a:t>BUT WAIT,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THERE’S MORE!</a:t>
              </a:r>
              <a:endParaRPr lang="en-US" sz="6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pic>
          <p:nvPicPr>
            <p:cNvPr id="3" name="Picture 2" descr="noun_12734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628"/>
            <a:stretch/>
          </p:blipFill>
          <p:spPr>
            <a:xfrm>
              <a:off x="4534487" y="366673"/>
              <a:ext cx="4258116" cy="3720403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4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45601" y="1665782"/>
              <a:ext cx="4242661" cy="11726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36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TASK/STREAM/BATCH</a:t>
              </a:r>
            </a:p>
            <a:p>
              <a:pPr>
                <a:lnSpc>
                  <a:spcPct val="70000"/>
                </a:lnSpc>
              </a:pPr>
              <a:r>
                <a:rPr lang="en-US" sz="60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INTEGRATION</a:t>
              </a:r>
              <a:endParaRPr lang="en-US" sz="60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9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88037" y="1602254"/>
            <a:ext cx="6449387" cy="1938992"/>
            <a:chOff x="1623396" y="1202052"/>
            <a:chExt cx="6449387" cy="1938992"/>
          </a:xfrm>
        </p:grpSpPr>
        <p:sp>
          <p:nvSpPr>
            <p:cNvPr id="6" name="TextBox 5"/>
            <p:cNvSpPr txBox="1"/>
            <p:nvPr/>
          </p:nvSpPr>
          <p:spPr>
            <a:xfrm>
              <a:off x="2463489" y="2184476"/>
              <a:ext cx="5567622" cy="6117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en-US" sz="4500" dirty="0" smtClean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PARTITIONED</a:t>
              </a:r>
              <a:r>
                <a:rPr lang="en-US" sz="4500" dirty="0" smtClean="0">
                  <a:solidFill>
                    <a:srgbClr val="000000"/>
                  </a:solidFill>
                  <a:latin typeface="Helvetica Neue Bold Condensed"/>
                  <a:cs typeface="Helvetica Neue Bold Condensed"/>
                </a:rPr>
                <a:t> STREAMS</a:t>
              </a:r>
              <a:endParaRPr lang="en-US" sz="4500" dirty="0">
                <a:solidFill>
                  <a:srgbClr val="800000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23396" y="1202052"/>
              <a:ext cx="923323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 flipV="1">
              <a:off x="2573130" y="2705653"/>
              <a:ext cx="5499653" cy="22086"/>
            </a:xfrm>
            <a:prstGeom prst="line">
              <a:avLst/>
            </a:prstGeom>
            <a:ln w="7620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2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22717</TotalTime>
  <Words>630</Words>
  <Application>Microsoft Macintosh PowerPoint</Application>
  <PresentationFormat>On-screen Show (16:9)</PresentationFormat>
  <Paragraphs>255</Paragraphs>
  <Slides>117</Slides>
  <Notes>7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584</cp:revision>
  <dcterms:created xsi:type="dcterms:W3CDTF">2014-08-22T16:39:37Z</dcterms:created>
  <dcterms:modified xsi:type="dcterms:W3CDTF">2018-04-17T18:03:37Z</dcterms:modified>
</cp:coreProperties>
</file>